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0"/>
  </p:notesMasterIdLst>
  <p:sldIdLst>
    <p:sldId id="256" r:id="rId2"/>
    <p:sldId id="259" r:id="rId3"/>
    <p:sldId id="260" r:id="rId4"/>
    <p:sldId id="272" r:id="rId5"/>
    <p:sldId id="261" r:id="rId6"/>
    <p:sldId id="271" r:id="rId7"/>
    <p:sldId id="263" r:id="rId8"/>
    <p:sldId id="257" r:id="rId9"/>
    <p:sldId id="258" r:id="rId10"/>
    <p:sldId id="268" r:id="rId11"/>
    <p:sldId id="270" r:id="rId12"/>
    <p:sldId id="262" r:id="rId13"/>
    <p:sldId id="273" r:id="rId14"/>
    <p:sldId id="269" r:id="rId15"/>
    <p:sldId id="274" r:id="rId16"/>
    <p:sldId id="264" r:id="rId17"/>
    <p:sldId id="265" r:id="rId18"/>
    <p:sldId id="266" r:id="rId19"/>
  </p:sldIdLst>
  <p:sldSz cx="17340263" cy="9753600"/>
  <p:notesSz cx="6858000" cy="9144000"/>
  <p:embeddedFontLst>
    <p:embeddedFont>
      <p:font typeface="Gill Sans" panose="020B0604020202020204" charset="0"/>
      <p:regular r:id="rId21"/>
      <p:bold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Merriweather Sans" panose="000005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64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ct val="63636"/>
              <a:buChar char="●"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1pPr>
            <a:lvl2pPr marL="457200" marR="0" lvl="1" indent="228600" algn="l" rtl="0">
              <a:spcBef>
                <a:spcPts val="0"/>
              </a:spcBef>
              <a:buSzPct val="63636"/>
              <a:buChar char="○"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2pPr>
            <a:lvl3pPr marL="914400" marR="0" lvl="2" indent="457200" algn="l" rtl="0">
              <a:spcBef>
                <a:spcPts val="0"/>
              </a:spcBef>
              <a:buSzPct val="63636"/>
              <a:buChar char="■"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3pPr>
            <a:lvl4pPr marL="1371600" marR="0" lvl="3" indent="685800" algn="l" rtl="0">
              <a:spcBef>
                <a:spcPts val="0"/>
              </a:spcBef>
              <a:buSzPct val="63636"/>
              <a:buChar char="●"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4pPr>
            <a:lvl5pPr marL="1828800" marR="0" lvl="4" indent="914400" algn="l" rtl="0">
              <a:spcBef>
                <a:spcPts val="0"/>
              </a:spcBef>
              <a:buSzPct val="63636"/>
              <a:buChar char="○"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5pPr>
            <a:lvl6pPr marL="2286000" marR="0" lvl="5" indent="1143000" algn="l" rtl="0">
              <a:spcBef>
                <a:spcPts val="0"/>
              </a:spcBef>
              <a:buSzPct val="63636"/>
              <a:buChar char="■"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L="2743200" marR="0" lvl="6" indent="1371600" algn="l" rtl="0">
              <a:spcBef>
                <a:spcPts val="0"/>
              </a:spcBef>
              <a:buSzPct val="63636"/>
              <a:buChar char="●"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L="3200400" marR="0" lvl="7" indent="1600200" algn="l" rtl="0">
              <a:spcBef>
                <a:spcPts val="0"/>
              </a:spcBef>
              <a:buSzPct val="63636"/>
              <a:buChar char="○"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L="3657600" marR="0" lvl="8" indent="1828800" algn="l" rtl="0">
              <a:spcBef>
                <a:spcPts val="0"/>
              </a:spcBef>
              <a:buSzPct val="63636"/>
              <a:buChar char="■"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6271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29618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9130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2358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50195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2165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4356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37299" y="1408853"/>
            <a:ext cx="14865665" cy="183557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37299" y="3298613"/>
            <a:ext cx="14865665" cy="455845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860468" marR="0" lvl="0" indent="-130307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304990" marR="0" lvl="1" indent="-130307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749512" marR="0" lvl="2" indent="-130307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194035" marR="0" lvl="3" indent="-130307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638557" marR="0" lvl="4" indent="-130307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pic" idx="2"/>
          </p:nvPr>
        </p:nvSpPr>
        <p:spPr>
          <a:xfrm>
            <a:off x="11063449" y="2573869"/>
            <a:ext cx="4596976" cy="459909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1237299" y="2363896"/>
            <a:ext cx="8923011" cy="24722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6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237299" y="4897123"/>
            <a:ext cx="8923011" cy="24722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 Reflec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pic" idx="2"/>
          </p:nvPr>
        </p:nvSpPr>
        <p:spPr>
          <a:xfrm>
            <a:off x="11063449" y="2573869"/>
            <a:ext cx="4596976" cy="4599095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37299" y="2363896"/>
            <a:ext cx="8923011" cy="24722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6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37299" y="4897123"/>
            <a:ext cx="8923011" cy="24722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3750"/>
              <a:buFont typeface="Gill Sans"/>
              <a:buNone/>
              <a:defRPr sz="3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pic" idx="2"/>
          </p:nvPr>
        </p:nvSpPr>
        <p:spPr>
          <a:xfrm>
            <a:off x="10295783" y="3420533"/>
            <a:ext cx="4326035" cy="43213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1237299" y="1408853"/>
            <a:ext cx="14865665" cy="183557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1237300" y="3298613"/>
            <a:ext cx="7261236" cy="455845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783206" marR="0" lvl="0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227728" marR="0" lvl="1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672250" marR="0" lvl="2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116772" marR="0" lvl="3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561294" marR="0" lvl="4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Bullets - Lef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1237299" y="1408853"/>
            <a:ext cx="14865665" cy="183557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1237300" y="3298613"/>
            <a:ext cx="7261236" cy="455845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783206" marR="0" lvl="0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227728" marR="0" lvl="1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672250" marR="0" lvl="2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116772" marR="0" lvl="3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561294" marR="0" lvl="4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Bullets - Righ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1237299" y="1408853"/>
            <a:ext cx="14865665" cy="183557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9446833" y="3298613"/>
            <a:ext cx="6656133" cy="455845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783206" marR="0" lvl="0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227728" marR="0" lvl="1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672250" marR="0" lvl="2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116772" marR="0" lvl="3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561294" marR="0" lvl="4" indent="-161635" algn="l" rtl="0">
              <a:lnSpc>
                <a:spcPct val="100000"/>
              </a:lnSpc>
              <a:spcBef>
                <a:spcPts val="6900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Bullets - 2 Column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1237299" y="1408853"/>
            <a:ext cx="14865665" cy="183557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237299" y="3298613"/>
            <a:ext cx="14865665" cy="455845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783206" marR="0" lvl="0" indent="-161635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227728" marR="0" lvl="1" indent="-161635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672250" marR="0" lvl="2" indent="-161635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116772" marR="0" lvl="3" indent="-161635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561294" marR="0" lvl="4" indent="-161635" algn="l" rtl="0">
              <a:lnSpc>
                <a:spcPct val="100000"/>
              </a:lnSpc>
              <a:spcBef>
                <a:spcPts val="52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28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37299" y="2167469"/>
            <a:ext cx="14865665" cy="541189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860468" marR="0" lvl="0" indent="-130307" algn="l" rtl="0">
              <a:lnSpc>
                <a:spcPct val="100000"/>
              </a:lnSpc>
              <a:spcBef>
                <a:spcPts val="73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304990" marR="0" lvl="1" indent="-130307" algn="l" rtl="0">
              <a:lnSpc>
                <a:spcPct val="100000"/>
              </a:lnSpc>
              <a:spcBef>
                <a:spcPts val="73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749512" marR="0" lvl="2" indent="-130307" algn="l" rtl="0">
              <a:lnSpc>
                <a:spcPct val="100000"/>
              </a:lnSpc>
              <a:spcBef>
                <a:spcPts val="73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194035" marR="0" lvl="3" indent="-130307" algn="l" rtl="0">
              <a:lnSpc>
                <a:spcPct val="100000"/>
              </a:lnSpc>
              <a:spcBef>
                <a:spcPts val="73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638557" marR="0" lvl="4" indent="-130307" algn="l" rtl="0">
              <a:lnSpc>
                <a:spcPct val="100000"/>
              </a:lnSpc>
              <a:spcBef>
                <a:spcPts val="7301"/>
              </a:spcBef>
              <a:spcAft>
                <a:spcPts val="0"/>
              </a:spcAft>
              <a:buClr>
                <a:srgbClr val="000000"/>
              </a:buClr>
              <a:buSzPct val="171000"/>
              <a:buFont typeface="Gill Sans"/>
              <a:buChar char="•"/>
              <a:defRPr sz="3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1770152" y="1408853"/>
            <a:ext cx="13799960" cy="183557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1237299" y="3447626"/>
            <a:ext cx="14865665" cy="285834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pic" idx="2"/>
          </p:nvPr>
        </p:nvSpPr>
        <p:spPr>
          <a:xfrm>
            <a:off x="4542787" y="2445173"/>
            <a:ext cx="8254689" cy="348149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1237299" y="6746243"/>
            <a:ext cx="14865665" cy="12733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 Reflec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pic" idx="2"/>
          </p:nvPr>
        </p:nvSpPr>
        <p:spPr>
          <a:xfrm>
            <a:off x="4542787" y="2445173"/>
            <a:ext cx="8254689" cy="3481494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1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5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7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None/>
              <a:defRPr sz="34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1237299" y="6746243"/>
            <a:ext cx="14865665" cy="12733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1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3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4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6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1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45084">
              <a:srgbClr val="FEFEFF"/>
            </a:gs>
            <a:gs pos="57482">
              <a:srgbClr val="FEFDFF"/>
            </a:gs>
            <a:gs pos="100000">
              <a:srgbClr val="D7D7D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237299" y="2445176"/>
            <a:ext cx="14865665" cy="24722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sz="82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237299" y="4985176"/>
            <a:ext cx="14865665" cy="8466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Char char="●"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Char char="○"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Char char="■"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Char char="●"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Char char="○"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Char char="■"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711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Char char="●"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1066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Char char="○"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142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1176"/>
              <a:buFont typeface="Gill Sans"/>
              <a:buChar char="■"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81037" y="8202509"/>
            <a:ext cx="360128" cy="295487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fld id="{00000000-1234-1234-1234-123412341234}" type="slidenum">
              <a:rPr lang="en-US" sz="1600" smtClean="0">
                <a:latin typeface="Gill Sans"/>
                <a:ea typeface="Gill Sans"/>
                <a:cs typeface="Gill Sans"/>
                <a:sym typeface="Gill Sans"/>
              </a:rPr>
              <a:pPr algn="ctr">
                <a:buClr>
                  <a:srgbClr val="000000"/>
                </a:buClr>
                <a:buSzPct val="25000"/>
              </a:pPr>
              <a:t>‹nº›</a:t>
            </a:fld>
            <a:endParaRPr lang="en-US"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facebook.com/gdgsaojoao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evelopers.google.com/groups/start/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14.png"/><Relationship Id="rId9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plus.google.com/+GdgsaojoaoOrg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www.meetup.com/GDG-Sao-Joao-da-Boa-Vist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21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3" Type="http://schemas.openxmlformats.org/officeDocument/2006/relationships/image" Target="../media/image4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5" Type="http://schemas.openxmlformats.org/officeDocument/2006/relationships/image" Target="../media/image3.png"/><Relationship Id="rId10" Type="http://schemas.openxmlformats.org/officeDocument/2006/relationships/image" Target="../media/image27.png"/><Relationship Id="rId4" Type="http://schemas.openxmlformats.org/officeDocument/2006/relationships/image" Target="../media/image5.png"/><Relationship Id="rId9" Type="http://schemas.openxmlformats.org/officeDocument/2006/relationships/image" Target="../media/image26.png"/><Relationship Id="rId1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g"/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jpe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dgsaojoao.or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gdgsaojoao" TargetMode="External"/><Relationship Id="rId13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3.png"/><Relationship Id="rId5" Type="http://schemas.openxmlformats.org/officeDocument/2006/relationships/hyperlink" Target="https://plus.google.com/+GdgsaojoaoOrg" TargetMode="External"/><Relationship Id="rId15" Type="http://schemas.openxmlformats.org/officeDocument/2006/relationships/image" Target="../media/image16.png"/><Relationship Id="rId10" Type="http://schemas.microsoft.com/office/2007/relationships/hdphoto" Target="../media/hdphoto2.wdp"/><Relationship Id="rId4" Type="http://schemas.openxmlformats.org/officeDocument/2006/relationships/image" Target="../media/image5.png"/><Relationship Id="rId9" Type="http://schemas.openxmlformats.org/officeDocument/2006/relationships/image" Target="../media/image13.png"/><Relationship Id="rId1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grupar 2">
            <a:extLst>
              <a:ext uri="{FF2B5EF4-FFF2-40B4-BE49-F238E27FC236}">
                <a16:creationId xmlns:a16="http://schemas.microsoft.com/office/drawing/2014/main" id="{4201AEC1-3A34-4883-BC25-B53839D6DC3A}"/>
              </a:ext>
            </a:extLst>
          </p:cNvPr>
          <p:cNvGrpSpPr/>
          <p:nvPr/>
        </p:nvGrpSpPr>
        <p:grpSpPr>
          <a:xfrm>
            <a:off x="282631" y="157643"/>
            <a:ext cx="11821935" cy="9150878"/>
            <a:chOff x="282631" y="157643"/>
            <a:chExt cx="11821935" cy="9150878"/>
          </a:xfrm>
        </p:grpSpPr>
        <p:pic>
          <p:nvPicPr>
            <p:cNvPr id="66" name="Shape 6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235693" y="8573079"/>
              <a:ext cx="6868873" cy="735442"/>
            </a:xfrm>
            <a:prstGeom prst="rect">
              <a:avLst/>
            </a:prstGeom>
            <a:noFill/>
            <a:ln>
              <a:noFill/>
            </a:ln>
            <a:effectLst>
              <a:reflection stA="49467" endPos="40000" sy="-100000" algn="bl" rotWithShape="0"/>
            </a:effectLst>
          </p:spPr>
        </p:pic>
        <p:sp>
          <p:nvSpPr>
            <p:cNvPr id="68" name="Shape 68"/>
            <p:cNvSpPr/>
            <p:nvPr/>
          </p:nvSpPr>
          <p:spPr>
            <a:xfrm>
              <a:off x="282631" y="157643"/>
              <a:ext cx="2585307" cy="9601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50800" tIns="50800" rIns="50800" bIns="50800" anchor="ctr" anchorCtr="0">
              <a:noAutofit/>
            </a:bodyPr>
            <a:lstStyle/>
            <a:p>
              <a:pPr>
                <a:lnSpc>
                  <a:spcPct val="80000"/>
                </a:lnSpc>
                <a:buClr>
                  <a:srgbClr val="4D4D4D"/>
                </a:buClr>
                <a:buSzPct val="25000"/>
              </a:pPr>
              <a:r>
                <a:rPr lang="en-US" sz="2300" dirty="0" err="1">
                  <a:solidFill>
                    <a:srgbClr val="4D4D4D"/>
                  </a:solidFill>
                  <a:latin typeface="Open Sans"/>
                  <a:ea typeface="Open Sans"/>
                  <a:cs typeface="Open Sans"/>
                  <a:sym typeface="Open Sans"/>
                </a:rPr>
                <a:t>Compartilhe</a:t>
              </a:r>
              <a:endParaRPr lang="en-US" sz="2300" dirty="0">
                <a:solidFill>
                  <a:srgbClr val="4D4D4D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>
                <a:lnSpc>
                  <a:spcPct val="80000"/>
                </a:lnSpc>
                <a:buClr>
                  <a:srgbClr val="4D4D4D"/>
                </a:buClr>
                <a:buSzPct val="25000"/>
              </a:pPr>
              <a:r>
                <a:rPr lang="en-US" sz="3101" b="1" dirty="0">
                  <a:solidFill>
                    <a:srgbClr val="4D4D4D"/>
                  </a:solidFill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  <a:r>
                <a:rPr lang="en-US" sz="3101" b="1" dirty="0" err="1">
                  <a:solidFill>
                    <a:srgbClr val="4D4D4D"/>
                  </a:solidFill>
                  <a:latin typeface="Open Sans"/>
                  <a:ea typeface="Open Sans"/>
                  <a:cs typeface="Open Sans"/>
                  <a:sym typeface="Open Sans"/>
                </a:rPr>
                <a:t>gdgsaojoao</a:t>
              </a:r>
              <a:endParaRPr lang="en-US" sz="3101" b="1" dirty="0">
                <a:solidFill>
                  <a:srgbClr val="4D4D4D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69" name="Shape 6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4356383" y="812801"/>
            <a:ext cx="8627495" cy="7465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768926" y="215554"/>
            <a:ext cx="15835746" cy="1479966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lvl="0" algn="just">
              <a:buClr>
                <a:srgbClr val="000000"/>
              </a:buClr>
              <a:buSzPct val="25000"/>
            </a:pPr>
            <a:r>
              <a:rPr lang="en-US" sz="56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Ferramenta </a:t>
            </a:r>
            <a:r>
              <a:rPr lang="pt-BR" sz="56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Oficial</a:t>
            </a:r>
            <a:r>
              <a:rPr lang="en-US" sz="56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 do GDG</a:t>
            </a:r>
          </a:p>
        </p:txBody>
      </p:sp>
      <p:sp>
        <p:nvSpPr>
          <p:cNvPr id="86" name="Shape 86"/>
          <p:cNvSpPr/>
          <p:nvPr/>
        </p:nvSpPr>
        <p:spPr>
          <a:xfrm>
            <a:off x="768926" y="8233780"/>
            <a:ext cx="6930983" cy="749301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lvl="0" algn="ctr">
              <a:buClr>
                <a:srgbClr val="DA1E00"/>
              </a:buClr>
              <a:buSzPct val="25000"/>
            </a:pPr>
            <a:r>
              <a:rPr lang="en-US" sz="3701" b="1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https://www.meetup.com/</a:t>
            </a:r>
          </a:p>
        </p:txBody>
      </p:sp>
    </p:spTree>
    <p:extLst>
      <p:ext uri="{BB962C8B-B14F-4D97-AF65-F5344CB8AC3E}">
        <p14:creationId xmlns:p14="http://schemas.microsoft.com/office/powerpoint/2010/main" val="241110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758757" y="535216"/>
            <a:ext cx="15875541" cy="1410316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 lvl="0">
              <a:buClr>
                <a:srgbClr val="FF2600"/>
              </a:buClr>
              <a:buSzPct val="25000"/>
            </a:pP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GDGs no Mundo</a:t>
            </a:r>
          </a:p>
        </p:txBody>
      </p:sp>
      <p:sp>
        <p:nvSpPr>
          <p:cNvPr id="96" name="Shape 96"/>
          <p:cNvSpPr/>
          <p:nvPr/>
        </p:nvSpPr>
        <p:spPr>
          <a:xfrm>
            <a:off x="2865558" y="2843976"/>
            <a:ext cx="3620817" cy="1659468"/>
          </a:xfrm>
          <a:prstGeom prst="rect">
            <a:avLst/>
          </a:prstGeom>
          <a:solidFill>
            <a:srgbClr val="FAA441"/>
          </a:solidFill>
          <a:ln w="12700" cap="flat" cmpd="sng">
            <a:solidFill>
              <a:srgbClr val="000000">
                <a:alpha val="0"/>
              </a:srgbClr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27075" tIns="27075" rIns="27075" bIns="27075" anchor="ctr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endParaRPr sz="38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6859724" y="2874581"/>
            <a:ext cx="3620817" cy="1659468"/>
          </a:xfrm>
          <a:prstGeom prst="rect">
            <a:avLst/>
          </a:prstGeom>
          <a:solidFill>
            <a:srgbClr val="16B69D"/>
          </a:solidFill>
          <a:ln w="12700" cap="flat" cmpd="sng">
            <a:solidFill>
              <a:srgbClr val="000000">
                <a:alpha val="0"/>
              </a:srgbClr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27075" tIns="27075" rIns="27075" bIns="27075" anchor="ctr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endParaRPr sz="38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10870129" y="2874581"/>
            <a:ext cx="3620818" cy="1659468"/>
          </a:xfrm>
          <a:prstGeom prst="rect">
            <a:avLst/>
          </a:prstGeom>
          <a:solidFill>
            <a:srgbClr val="20BAD8"/>
          </a:solidFill>
          <a:ln w="12700" cap="flat" cmpd="sng">
            <a:solidFill>
              <a:srgbClr val="000000">
                <a:alpha val="0"/>
              </a:srgbClr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27075" tIns="27075" rIns="27075" bIns="27075" anchor="ctr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endParaRPr sz="38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4216787" y="3182377"/>
            <a:ext cx="2152529" cy="982669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>
              <a:buClr>
                <a:srgbClr val="FFFFFF"/>
              </a:buClr>
              <a:buSzPct val="25000"/>
            </a:pPr>
            <a:r>
              <a:rPr lang="en-US" sz="36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107+</a:t>
            </a:r>
          </a:p>
          <a:p>
            <a:pPr>
              <a:buClr>
                <a:srgbClr val="FFFFFF"/>
              </a:buClr>
              <a:buSzPct val="25000"/>
            </a:pPr>
            <a:r>
              <a:rPr lang="en-US" sz="18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países</a:t>
            </a:r>
          </a:p>
        </p:txBody>
      </p:sp>
      <p:sp>
        <p:nvSpPr>
          <p:cNvPr id="100" name="Shape 100"/>
          <p:cNvSpPr/>
          <p:nvPr/>
        </p:nvSpPr>
        <p:spPr>
          <a:xfrm>
            <a:off x="7853102" y="3212982"/>
            <a:ext cx="2243671" cy="982669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>
              <a:buClr>
                <a:srgbClr val="FFFFFF"/>
              </a:buClr>
              <a:buSzPct val="25000"/>
            </a:pPr>
            <a:r>
              <a:rPr lang="en-US" sz="36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637+</a:t>
            </a:r>
          </a:p>
          <a:p>
            <a:pPr>
              <a:buClr>
                <a:srgbClr val="FFFFFF"/>
              </a:buClr>
              <a:buSzPct val="25000"/>
            </a:pPr>
            <a:r>
              <a:rPr lang="en-US" sz="18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Capítulos Regionais</a:t>
            </a:r>
          </a:p>
        </p:txBody>
      </p:sp>
      <p:pic>
        <p:nvPicPr>
          <p:cNvPr id="104" name="Shape 10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320" y="3216631"/>
            <a:ext cx="816187" cy="816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64478" y="3336917"/>
            <a:ext cx="816187" cy="816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108969" y="3328104"/>
            <a:ext cx="812801" cy="812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/>
          <p:nvPr/>
        </p:nvSpPr>
        <p:spPr>
          <a:xfrm>
            <a:off x="1037166" y="4703367"/>
            <a:ext cx="15875541" cy="2263372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lvl="0">
              <a:buClr>
                <a:srgbClr val="929292"/>
              </a:buClr>
              <a:buSzPct val="25000"/>
            </a:pPr>
            <a:r>
              <a:rPr lang="en-US" sz="3701" i="1" dirty="0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rPr>
              <a:t>Fonte: </a:t>
            </a:r>
            <a:r>
              <a:rPr lang="en-US" sz="3701" i="1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6"/>
              </a:rPr>
              <a:t>https://www.meetup.com/pro/gdg/#meetups</a:t>
            </a:r>
          </a:p>
        </p:txBody>
      </p:sp>
      <p:pic>
        <p:nvPicPr>
          <p:cNvPr id="108" name="Shape 10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472321" y="9186208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09" name="Shape 10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451100" y="9172902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sp>
        <p:nvSpPr>
          <p:cNvPr id="16" name="Shape 100">
            <a:extLst>
              <a:ext uri="{FF2B5EF4-FFF2-40B4-BE49-F238E27FC236}">
                <a16:creationId xmlns:a16="http://schemas.microsoft.com/office/drawing/2014/main" id="{DD60FF24-6C99-49F6-8F72-1DCE94882B75}"/>
              </a:ext>
            </a:extLst>
          </p:cNvPr>
          <p:cNvSpPr/>
          <p:nvPr/>
        </p:nvSpPr>
        <p:spPr>
          <a:xfrm>
            <a:off x="12069245" y="3212982"/>
            <a:ext cx="2243671" cy="982669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>
              <a:buClr>
                <a:srgbClr val="FFFFFF"/>
              </a:buClr>
              <a:buSzPct val="25000"/>
            </a:pPr>
            <a:r>
              <a:rPr lang="en-US" sz="36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293.658+</a:t>
            </a:r>
          </a:p>
          <a:p>
            <a:pPr>
              <a:buClr>
                <a:srgbClr val="FFFFFF"/>
              </a:buClr>
              <a:buSzPct val="25000"/>
            </a:pPr>
            <a:r>
              <a:rPr lang="en-US" sz="18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Membros</a:t>
            </a:r>
            <a:endParaRPr lang="en-US" sz="18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" name="Shape 126">
            <a:extLst>
              <a:ext uri="{FF2B5EF4-FFF2-40B4-BE49-F238E27FC236}">
                <a16:creationId xmlns:a16="http://schemas.microsoft.com/office/drawing/2014/main" id="{DC2F5CE4-8BB8-4B65-8D35-606E12EB921C}"/>
              </a:ext>
            </a:extLst>
          </p:cNvPr>
          <p:cNvPicPr preferRelativeResize="0"/>
          <p:nvPr/>
        </p:nvPicPr>
        <p:blipFill rotWithShape="1">
          <a:blip r:embed="rId9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574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hape 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33601" y="8994266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34" name="Shape 1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4479" y="9186208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sp>
        <p:nvSpPr>
          <p:cNvPr id="143" name="Shape 143"/>
          <p:cNvSpPr/>
          <p:nvPr/>
        </p:nvSpPr>
        <p:spPr>
          <a:xfrm>
            <a:off x="739301" y="525293"/>
            <a:ext cx="15817175" cy="1363373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>
              <a:buClr>
                <a:srgbClr val="FF2600"/>
              </a:buClr>
              <a:buSzPct val="25000"/>
            </a:pPr>
            <a:r>
              <a:rPr lang="en-US" sz="4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GDGs no </a:t>
            </a: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Mundo</a:t>
            </a:r>
            <a:endParaRPr lang="en-US" sz="4400" dirty="0">
              <a:solidFill>
                <a:srgbClr val="FF26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C56FC54-7648-451E-A59A-2CC60C0C1E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302" y="1888667"/>
            <a:ext cx="15817174" cy="70024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hape 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33601" y="8994266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34" name="Shape 1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4479" y="9186208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C0609EF8-3247-449B-BB0E-8C4DD8A619A2}"/>
              </a:ext>
            </a:extLst>
          </p:cNvPr>
          <p:cNvGrpSpPr/>
          <p:nvPr/>
        </p:nvGrpSpPr>
        <p:grpSpPr>
          <a:xfrm>
            <a:off x="163108" y="1911500"/>
            <a:ext cx="16971743" cy="6629385"/>
            <a:chOff x="163108" y="1911500"/>
            <a:chExt cx="16971743" cy="6629385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BD4FB0C6-5B3E-43E6-A44F-AE2E02B76F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3108" y="1911500"/>
              <a:ext cx="16971743" cy="6629385"/>
            </a:xfrm>
            <a:prstGeom prst="rect">
              <a:avLst/>
            </a:prstGeom>
          </p:spPr>
        </p:pic>
        <p:sp>
          <p:nvSpPr>
            <p:cNvPr id="142" name="Shape 142"/>
            <p:cNvSpPr/>
            <p:nvPr/>
          </p:nvSpPr>
          <p:spPr>
            <a:xfrm>
              <a:off x="7266351" y="4876800"/>
              <a:ext cx="513160" cy="351838"/>
            </a:xfrm>
            <a:prstGeom prst="rightArrow">
              <a:avLst>
                <a:gd name="adj1" fmla="val 56874"/>
                <a:gd name="adj2" fmla="val 51269"/>
              </a:avLst>
            </a:prstGeom>
            <a:gradFill>
              <a:gsLst>
                <a:gs pos="0">
                  <a:srgbClr val="FC460E"/>
                </a:gs>
                <a:gs pos="100000">
                  <a:schemeClr val="accent5"/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rotWithShape="0">
                <a:srgbClr val="000000">
                  <a:alpha val="49803"/>
                </a:srgbClr>
              </a:outerShdw>
            </a:effectLst>
          </p:spPr>
          <p:txBody>
            <a:bodyPr wrap="square" lIns="50800" tIns="50800" rIns="50800" bIns="508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ct val="25000"/>
              </a:pPr>
              <a:endParaRPr sz="3800"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43" name="Shape 143"/>
          <p:cNvSpPr/>
          <p:nvPr/>
        </p:nvSpPr>
        <p:spPr>
          <a:xfrm>
            <a:off x="700391" y="565785"/>
            <a:ext cx="15894996" cy="1345715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>
              <a:buClr>
                <a:srgbClr val="FF2600"/>
              </a:buClr>
              <a:buSzPct val="25000"/>
            </a:pP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GDG </a:t>
            </a:r>
            <a:r>
              <a:rPr lang="pt-BR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Capítulo</a:t>
            </a: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 São João da Boa Vista</a:t>
            </a:r>
          </a:p>
        </p:txBody>
      </p:sp>
    </p:spTree>
    <p:extLst>
      <p:ext uri="{BB962C8B-B14F-4D97-AF65-F5344CB8AC3E}">
        <p14:creationId xmlns:p14="http://schemas.microsoft.com/office/powerpoint/2010/main" val="942789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700391" y="468015"/>
            <a:ext cx="15894996" cy="1066801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lvl="0">
              <a:buClr>
                <a:srgbClr val="000000"/>
              </a:buClr>
              <a:buSzPct val="25000"/>
            </a:pPr>
            <a:r>
              <a:rPr lang="en-US" sz="5400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Últimos</a:t>
            </a:r>
            <a:r>
              <a:rPr lang="en-US" sz="5600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Eventos</a:t>
            </a:r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88910" y="9109666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89" name="Shape 8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9381" y="9002444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6" name="Shape 126">
            <a:extLst>
              <a:ext uri="{FF2B5EF4-FFF2-40B4-BE49-F238E27FC236}">
                <a16:creationId xmlns:a16="http://schemas.microsoft.com/office/drawing/2014/main" id="{12C872B8-A4B8-41C4-B535-529522912433}"/>
              </a:ext>
            </a:extLst>
          </p:cNvPr>
          <p:cNvPicPr preferRelativeResize="0"/>
          <p:nvPr/>
        </p:nvPicPr>
        <p:blipFill rotWithShape="1">
          <a:blip r:embed="rId5">
            <a:alphaModFix amt="15329"/>
          </a:blip>
          <a:srcRect t="13693" r="19776"/>
          <a:stretch/>
        </p:blipFill>
        <p:spPr>
          <a:xfrm>
            <a:off x="11890373" y="0"/>
            <a:ext cx="5216426" cy="561201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118">
            <a:extLst>
              <a:ext uri="{FF2B5EF4-FFF2-40B4-BE49-F238E27FC236}">
                <a16:creationId xmlns:a16="http://schemas.microsoft.com/office/drawing/2014/main" id="{27A1B82C-ED16-414A-88D8-4DF67D15AFCD}"/>
              </a:ext>
            </a:extLst>
          </p:cNvPr>
          <p:cNvSpPr/>
          <p:nvPr/>
        </p:nvSpPr>
        <p:spPr>
          <a:xfrm>
            <a:off x="735591" y="1974272"/>
            <a:ext cx="15869081" cy="6483928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571529" lvl="0" indent="-571529" algn="just">
              <a:buFont typeface="Arial" panose="020B0604020202020204" pitchFamily="34" charset="0"/>
              <a:buChar char="•"/>
            </a:pPr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2º Open Talk (18/</a:t>
            </a:r>
            <a:r>
              <a:rPr lang="pt-BR" sz="3701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Nov</a:t>
            </a:r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lvl="0" algn="just"/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  <a:r>
              <a:rPr lang="pt-BR" sz="370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Bate papo e planejamento para 2018;</a:t>
            </a:r>
          </a:p>
          <a:p>
            <a:pPr marL="571529" lvl="0" indent="-571529" algn="just">
              <a:buFont typeface="Arial" panose="020B0604020202020204" pitchFamily="34" charset="0"/>
              <a:buChar char="•"/>
            </a:pPr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1º Tech Day (21/Out)</a:t>
            </a:r>
          </a:p>
          <a:p>
            <a:pPr lvl="0" algn="just"/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  <a:r>
              <a:rPr lang="pt-BR" sz="370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Oficinas de App Inventor e </a:t>
            </a:r>
            <a:r>
              <a:rPr lang="pt-BR" sz="370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Android</a:t>
            </a:r>
            <a:r>
              <a:rPr lang="pt-BR" sz="370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;</a:t>
            </a:r>
          </a:p>
          <a:p>
            <a:pPr marL="571529" lvl="0" indent="-571529" algn="just">
              <a:buFont typeface="Arial" panose="020B0604020202020204" pitchFamily="34" charset="0"/>
              <a:buChar char="•"/>
            </a:pPr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Oficina Arduino (16/Set)</a:t>
            </a:r>
          </a:p>
          <a:p>
            <a:pPr lvl="0" algn="just"/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 </a:t>
            </a:r>
            <a:r>
              <a:rPr lang="pt-BR" sz="370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Robótica e lógica de programação;</a:t>
            </a:r>
          </a:p>
          <a:p>
            <a:pPr marL="571529" lvl="0" indent="-571529" algn="just">
              <a:buFont typeface="Arial" panose="020B0604020202020204" pitchFamily="34" charset="0"/>
              <a:buChar char="•"/>
            </a:pPr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5º GDG Connect (13/Set)</a:t>
            </a:r>
          </a:p>
          <a:p>
            <a:pPr lvl="0" algn="just"/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  <a:r>
              <a:rPr lang="pt-BR" sz="370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Palestras;</a:t>
            </a:r>
          </a:p>
          <a:p>
            <a:pPr marL="571529" lvl="0" indent="-571529" algn="just">
              <a:buFont typeface="Arial" panose="020B0604020202020204" pitchFamily="34" charset="0"/>
              <a:buChar char="•"/>
            </a:pPr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2º Camplol – Campeonato de </a:t>
            </a:r>
            <a:r>
              <a:rPr lang="pt-BR" sz="3701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League</a:t>
            </a:r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 Legends (27/Mai)</a:t>
            </a:r>
          </a:p>
          <a:p>
            <a:pPr lvl="0" algn="just"/>
            <a:r>
              <a:rPr lang="pt-BR" sz="3701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  <a:r>
              <a:rPr lang="pt-BR" sz="370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Presencial, 16 equipes, 10 horas de evento com transmissão e 90 	Kg de alimentos arrecadados e doados para uma instituição de 	caridade.</a:t>
            </a:r>
          </a:p>
        </p:txBody>
      </p:sp>
    </p:spTree>
    <p:extLst>
      <p:ext uri="{BB962C8B-B14F-4D97-AF65-F5344CB8AC3E}">
        <p14:creationId xmlns:p14="http://schemas.microsoft.com/office/powerpoint/2010/main" val="240721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61481" y="505837"/>
            <a:ext cx="15875540" cy="1484329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lvl="0">
              <a:buClr>
                <a:srgbClr val="000000"/>
              </a:buClr>
              <a:buSzPct val="25000"/>
            </a:pPr>
            <a:r>
              <a:rPr lang="en-US" sz="5600" dirty="0" err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Junte</a:t>
            </a:r>
            <a:r>
              <a:rPr lang="en-US" sz="5600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-se a </a:t>
            </a:r>
            <a:r>
              <a:rPr lang="en-US" sz="5600" dirty="0" err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nós</a:t>
            </a:r>
            <a:endParaRPr lang="en-US" sz="5600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96635" y="9175607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89" name="Shape 8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1445" y="9207653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520601D8-55FF-4367-85AE-BE6C7FDC8164}"/>
              </a:ext>
            </a:extLst>
          </p:cNvPr>
          <p:cNvGrpSpPr/>
          <p:nvPr/>
        </p:nvGrpSpPr>
        <p:grpSpPr>
          <a:xfrm>
            <a:off x="732361" y="3382427"/>
            <a:ext cx="15875539" cy="2988745"/>
            <a:chOff x="661481" y="3460877"/>
            <a:chExt cx="15875539" cy="2988745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AC8EE04F-5974-4EFD-96F8-765F4702A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38" b="97937" l="0" r="100000">
                          <a14:foregroundMark x1="20167" y1="36984" x2="20167" y2="36984"/>
                          <a14:foregroundMark x1="22500" y1="39921" x2="22500" y2="39921"/>
                          <a14:foregroundMark x1="33292" y1="39921" x2="33292" y2="39921"/>
                          <a14:foregroundMark x1="38292" y1="45794" x2="38292" y2="45794"/>
                          <a14:foregroundMark x1="56417" y1="34762" x2="56417" y2="34762"/>
                          <a14:foregroundMark x1="59125" y1="38413" x2="59125" y2="38413"/>
                          <a14:foregroundMark x1="64542" y1="54603" x2="64542" y2="54603"/>
                          <a14:foregroundMark x1="70708" y1="49444" x2="70708" y2="49444"/>
                          <a14:foregroundMark x1="78042" y1="47222" x2="78042" y2="47222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309832" y="4276485"/>
              <a:ext cx="4139309" cy="2173137"/>
            </a:xfrm>
            <a:prstGeom prst="rect">
              <a:avLst/>
            </a:prstGeom>
          </p:spPr>
        </p:pic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D74C9B30-305E-4485-AF1C-49D2F663E410}"/>
                </a:ext>
              </a:extLst>
            </p:cNvPr>
            <p:cNvSpPr/>
            <p:nvPr/>
          </p:nvSpPr>
          <p:spPr>
            <a:xfrm>
              <a:off x="4709839" y="4834870"/>
              <a:ext cx="8488222" cy="8156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buClr>
                  <a:srgbClr val="D91E00"/>
                </a:buClr>
                <a:buSzPct val="25000"/>
              </a:pPr>
              <a:r>
                <a:rPr lang="en-US" sz="4700" b="1" u="sng" dirty="0">
                  <a:solidFill>
                    <a:schemeClr val="hlink"/>
                  </a:solidFill>
                  <a:latin typeface="Open Sans"/>
                  <a:ea typeface="Open Sans"/>
                  <a:cs typeface="Open Sans"/>
                  <a:sym typeface="Open Sans"/>
                  <a:hlinkClick r:id="rId7"/>
                </a:rPr>
                <a:t>/GDG-Sao-Joao-da-Boa-Vista</a:t>
              </a:r>
              <a:endParaRPr lang="en-US" sz="4700" b="1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8"/>
              </a:endParaRPr>
            </a:p>
          </p:txBody>
        </p:sp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43160986-9C3F-42DB-AACE-27BD7EE7540C}"/>
                </a:ext>
              </a:extLst>
            </p:cNvPr>
            <p:cNvSpPr/>
            <p:nvPr/>
          </p:nvSpPr>
          <p:spPr>
            <a:xfrm>
              <a:off x="661481" y="3460877"/>
              <a:ext cx="15875539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sz="47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Seja um membro do GDG</a:t>
              </a:r>
            </a:p>
          </p:txBody>
        </p:sp>
      </p:grpSp>
      <p:pic>
        <p:nvPicPr>
          <p:cNvPr id="8" name="Shape 126">
            <a:extLst>
              <a:ext uri="{FF2B5EF4-FFF2-40B4-BE49-F238E27FC236}">
                <a16:creationId xmlns:a16="http://schemas.microsoft.com/office/drawing/2014/main" id="{9417B366-DA34-47C9-A06D-636369313EA6}"/>
              </a:ext>
            </a:extLst>
          </p:cNvPr>
          <p:cNvPicPr preferRelativeResize="0"/>
          <p:nvPr/>
        </p:nvPicPr>
        <p:blipFill rotWithShape="1">
          <a:blip r:embed="rId9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23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2989844" y="752686"/>
            <a:ext cx="6190828" cy="816188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>
              <a:buClr>
                <a:srgbClr val="FF2600"/>
              </a:buClr>
              <a:buSzPct val="25000"/>
            </a:pPr>
            <a:r>
              <a:rPr lang="en-US" sz="4400" dirty="0" err="1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Agradecimentos</a:t>
            </a:r>
            <a:endParaRPr lang="en-US" sz="4400" dirty="0">
              <a:solidFill>
                <a:srgbClr val="FF26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72321" y="9186208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84" name="Shape 18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51100" y="9172902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86" name="Shape 18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092329" y="6738347"/>
            <a:ext cx="2643624" cy="99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12415" y="4435464"/>
            <a:ext cx="2864783" cy="816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2014578" y="7839366"/>
            <a:ext cx="1738807" cy="784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Shape 18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695977" y="7885389"/>
            <a:ext cx="2744540" cy="69275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/>
          <p:nvPr/>
        </p:nvSpPr>
        <p:spPr>
          <a:xfrm>
            <a:off x="2831379" y="1917702"/>
            <a:ext cx="1754976" cy="533401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algn="ctr">
              <a:buClr>
                <a:srgbClr val="706F6F"/>
              </a:buClr>
              <a:buSzPct val="25000"/>
            </a:pPr>
            <a:r>
              <a:rPr lang="en-US" sz="2501">
                <a:solidFill>
                  <a:srgbClr val="706F6F"/>
                </a:solidFill>
                <a:latin typeface="Open Sans"/>
                <a:ea typeface="Open Sans"/>
                <a:cs typeface="Open Sans"/>
                <a:sym typeface="Open Sans"/>
              </a:rPr>
              <a:t>Realização:</a:t>
            </a:r>
          </a:p>
        </p:txBody>
      </p:sp>
      <p:pic>
        <p:nvPicPr>
          <p:cNvPr id="191" name="Shape 19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97199" y="2628593"/>
            <a:ext cx="4572706" cy="48775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831378" y="3821397"/>
            <a:ext cx="2481598" cy="533401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>
              <a:buClr>
                <a:srgbClr val="706F6F"/>
              </a:buClr>
              <a:buSzPct val="25000"/>
            </a:pPr>
            <a:r>
              <a:rPr lang="en-US" sz="2501">
                <a:solidFill>
                  <a:srgbClr val="706F6F"/>
                </a:solidFill>
                <a:latin typeface="Open Sans"/>
                <a:ea typeface="Open Sans"/>
                <a:cs typeface="Open Sans"/>
                <a:sym typeface="Open Sans"/>
              </a:rPr>
              <a:t>Co-organização:</a:t>
            </a:r>
          </a:p>
        </p:txBody>
      </p:sp>
      <p:sp>
        <p:nvSpPr>
          <p:cNvPr id="193" name="Shape 193"/>
          <p:cNvSpPr/>
          <p:nvPr/>
        </p:nvSpPr>
        <p:spPr>
          <a:xfrm>
            <a:off x="2831379" y="5849013"/>
            <a:ext cx="1058119" cy="533401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>
              <a:buClr>
                <a:srgbClr val="706F6F"/>
              </a:buClr>
              <a:buSzPct val="25000"/>
            </a:pPr>
            <a:r>
              <a:rPr lang="en-US" sz="2501">
                <a:solidFill>
                  <a:srgbClr val="706F6F"/>
                </a:solidFill>
                <a:latin typeface="Open Sans"/>
                <a:ea typeface="Open Sans"/>
                <a:cs typeface="Open Sans"/>
                <a:sym typeface="Open Sans"/>
              </a:rPr>
              <a:t>Apoio:</a:t>
            </a:r>
          </a:p>
        </p:txBody>
      </p:sp>
      <p:cxnSp>
        <p:nvCxnSpPr>
          <p:cNvPr id="194" name="Shape 194"/>
          <p:cNvCxnSpPr/>
          <p:nvPr/>
        </p:nvCxnSpPr>
        <p:spPr>
          <a:xfrm>
            <a:off x="2918126" y="3594100"/>
            <a:ext cx="11814687" cy="0"/>
          </a:xfrm>
          <a:prstGeom prst="straightConnector1">
            <a:avLst/>
          </a:prstGeom>
          <a:noFill/>
          <a:ln w="12700" cap="flat" cmpd="sng">
            <a:solidFill>
              <a:srgbClr val="DCDEE0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195" name="Shape 195"/>
          <p:cNvCxnSpPr/>
          <p:nvPr/>
        </p:nvCxnSpPr>
        <p:spPr>
          <a:xfrm>
            <a:off x="2918126" y="5624216"/>
            <a:ext cx="11814687" cy="1"/>
          </a:xfrm>
          <a:prstGeom prst="straightConnector1">
            <a:avLst/>
          </a:prstGeom>
          <a:noFill/>
          <a:ln w="12700" cap="flat" cmpd="sng">
            <a:solidFill>
              <a:srgbClr val="DCDEE0"/>
            </a:solidFill>
            <a:prstDash val="solid"/>
            <a:miter lim="8000"/>
            <a:headEnd type="none" w="med" len="med"/>
            <a:tailEnd type="none" w="med" len="med"/>
          </a:ln>
        </p:spPr>
      </p:cxnSp>
      <p:pic>
        <p:nvPicPr>
          <p:cNvPr id="196" name="Shape 196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870810" y="2568251"/>
            <a:ext cx="1909318" cy="735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9691536" y="6290024"/>
            <a:ext cx="2000629" cy="1103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633342" y="7774981"/>
            <a:ext cx="4846549" cy="91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128507" y="4458410"/>
            <a:ext cx="3071474" cy="614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Shape 20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840087" y="6695263"/>
            <a:ext cx="2550275" cy="816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Shape 20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5791105" y="6735636"/>
            <a:ext cx="3499684" cy="735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Shape 126">
            <a:extLst>
              <a:ext uri="{FF2B5EF4-FFF2-40B4-BE49-F238E27FC236}">
                <a16:creationId xmlns:a16="http://schemas.microsoft.com/office/drawing/2014/main" id="{C9C6FCDE-E883-4100-8945-69BBF02A6D18}"/>
              </a:ext>
            </a:extLst>
          </p:cNvPr>
          <p:cNvPicPr preferRelativeResize="0"/>
          <p:nvPr/>
        </p:nvPicPr>
        <p:blipFill rotWithShape="1">
          <a:blip r:embed="rId15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hape 2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729139" y="9300021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207" name="Shape 20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950" y="9156148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sp>
        <p:nvSpPr>
          <p:cNvPr id="209" name="Shape 209"/>
          <p:cNvSpPr/>
          <p:nvPr/>
        </p:nvSpPr>
        <p:spPr>
          <a:xfrm>
            <a:off x="674957" y="525294"/>
            <a:ext cx="15978796" cy="1504110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>
              <a:buClr>
                <a:srgbClr val="FF2600"/>
              </a:buClr>
              <a:buSzPct val="25000"/>
            </a:pPr>
            <a:r>
              <a:rPr lang="en-US" sz="5400" dirty="0" err="1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Pauta</a:t>
            </a: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5400" dirty="0" err="1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desta</a:t>
            </a: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5400" dirty="0" err="1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noite</a:t>
            </a:r>
            <a:endParaRPr lang="en-US" sz="5400" dirty="0">
              <a:solidFill>
                <a:srgbClr val="FF26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C6F62DBD-5F5D-4CBA-B821-47097CFB5328}"/>
              </a:ext>
            </a:extLst>
          </p:cNvPr>
          <p:cNvGrpSpPr/>
          <p:nvPr/>
        </p:nvGrpSpPr>
        <p:grpSpPr>
          <a:xfrm>
            <a:off x="412084" y="4158972"/>
            <a:ext cx="16241669" cy="1871961"/>
            <a:chOff x="412084" y="4158972"/>
            <a:chExt cx="16241669" cy="1871961"/>
          </a:xfrm>
        </p:grpSpPr>
        <p:sp>
          <p:nvSpPr>
            <p:cNvPr id="212" name="Shape 212"/>
            <p:cNvSpPr/>
            <p:nvPr/>
          </p:nvSpPr>
          <p:spPr>
            <a:xfrm>
              <a:off x="2193725" y="4390668"/>
              <a:ext cx="14460028" cy="16402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50800" tIns="50800" rIns="50800" bIns="50800" anchor="ctr" anchorCtr="0">
              <a:noAutofit/>
            </a:bodyPr>
            <a:lstStyle/>
            <a:p>
              <a:pPr>
                <a:buClr>
                  <a:srgbClr val="000000"/>
                </a:buClr>
                <a:buSzPct val="25000"/>
              </a:pPr>
              <a:r>
                <a:rPr lang="en-US" sz="3200" b="1" dirty="0">
                  <a:latin typeface="Open Sans"/>
                  <a:ea typeface="Open Sans"/>
                  <a:cs typeface="Open Sans"/>
                  <a:sym typeface="Open Sans"/>
                </a:rPr>
                <a:t>“</a:t>
              </a:r>
              <a:r>
                <a:rPr lang="en-US" sz="3200" b="1" dirty="0" err="1">
                  <a:latin typeface="Open Sans"/>
                  <a:ea typeface="Open Sans"/>
                  <a:cs typeface="Open Sans"/>
                  <a:sym typeface="Open Sans"/>
                </a:rPr>
                <a:t>Introdução</a:t>
              </a:r>
              <a:r>
                <a:rPr lang="en-US" sz="3200" b="1" dirty="0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3200" b="1" dirty="0" err="1">
                  <a:latin typeface="Open Sans"/>
                  <a:ea typeface="Open Sans"/>
                  <a:cs typeface="Open Sans"/>
                  <a:sym typeface="Open Sans"/>
                </a:rPr>
                <a:t>ao</a:t>
              </a:r>
              <a:r>
                <a:rPr lang="en-US" sz="3200" b="1" dirty="0">
                  <a:latin typeface="Open Sans"/>
                  <a:ea typeface="Open Sans"/>
                  <a:cs typeface="Open Sans"/>
                  <a:sym typeface="Open Sans"/>
                </a:rPr>
                <a:t> Git &amp; Github.“</a:t>
              </a:r>
            </a:p>
            <a:p>
              <a:pPr>
                <a:lnSpc>
                  <a:spcPct val="60000"/>
                </a:lnSpc>
                <a:spcBef>
                  <a:spcPts val="1000"/>
                </a:spcBef>
                <a:buClr>
                  <a:srgbClr val="000000"/>
                </a:buClr>
                <a:buSzPct val="25000"/>
              </a:pPr>
              <a:r>
                <a:rPr lang="en-US" sz="2800" dirty="0">
                  <a:latin typeface="Open Sans"/>
                  <a:ea typeface="Open Sans"/>
                  <a:cs typeface="Open Sans"/>
                  <a:sym typeface="Open Sans"/>
                </a:rPr>
                <a:t>   Douglas Junior</a:t>
              </a:r>
            </a:p>
          </p:txBody>
        </p:sp>
        <p:sp>
          <p:nvSpPr>
            <p:cNvPr id="12" name="CustomShape 6">
              <a:extLst>
                <a:ext uri="{FF2B5EF4-FFF2-40B4-BE49-F238E27FC236}">
                  <a16:creationId xmlns:a16="http://schemas.microsoft.com/office/drawing/2014/main" id="{05DFD5DD-C41E-4B8C-81D3-B1800260DE01}"/>
                </a:ext>
              </a:extLst>
            </p:cNvPr>
            <p:cNvSpPr/>
            <p:nvPr/>
          </p:nvSpPr>
          <p:spPr>
            <a:xfrm>
              <a:off x="412084" y="4158972"/>
              <a:ext cx="1742040" cy="1742040"/>
            </a:xfrm>
            <a:prstGeom prst="ellipse">
              <a:avLst/>
            </a:prstGeom>
            <a:blipFill>
              <a:blip r:embed="rId5"/>
              <a:stretch>
                <a:fillRect l="-7956" r="-7956"/>
              </a:stretch>
            </a:blip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6400" dist="50800" dir="5400000" sx="90000" sy="-19000" rotWithShape="0">
                <a:srgbClr val="000000">
                  <a:alpha val="30000"/>
                </a:srgbClr>
              </a:outerShdw>
            </a:effectLst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C12E4F36-B41E-4477-B8C7-A6F97131A191}"/>
              </a:ext>
            </a:extLst>
          </p:cNvPr>
          <p:cNvGrpSpPr/>
          <p:nvPr/>
        </p:nvGrpSpPr>
        <p:grpSpPr>
          <a:xfrm>
            <a:off x="451685" y="6158651"/>
            <a:ext cx="16202068" cy="1884285"/>
            <a:chOff x="451685" y="6158651"/>
            <a:chExt cx="16202068" cy="1884285"/>
          </a:xfrm>
        </p:grpSpPr>
        <p:sp>
          <p:nvSpPr>
            <p:cNvPr id="214" name="Shape 214"/>
            <p:cNvSpPr/>
            <p:nvPr/>
          </p:nvSpPr>
          <p:spPr>
            <a:xfrm>
              <a:off x="2193725" y="6538826"/>
              <a:ext cx="14460028" cy="1504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50800" tIns="50800" rIns="50800" bIns="50800" anchor="ctr" anchorCtr="0">
              <a:noAutofit/>
            </a:bodyPr>
            <a:lstStyle/>
            <a:p>
              <a:pPr>
                <a:buClr>
                  <a:srgbClr val="000000"/>
                </a:buClr>
                <a:buSzPct val="25000"/>
              </a:pPr>
              <a:r>
                <a:rPr lang="en-US" sz="3200" b="1" dirty="0">
                  <a:latin typeface="Open Sans"/>
                  <a:ea typeface="Open Sans"/>
                  <a:cs typeface="Open Sans"/>
                  <a:sym typeface="Open Sans"/>
                </a:rPr>
                <a:t>  Bate </a:t>
              </a:r>
              <a:r>
                <a:rPr lang="en-US" sz="3200" b="1" dirty="0" err="1">
                  <a:latin typeface="Open Sans"/>
                  <a:ea typeface="Open Sans"/>
                  <a:cs typeface="Open Sans"/>
                  <a:sym typeface="Open Sans"/>
                </a:rPr>
                <a:t>papo</a:t>
              </a:r>
              <a:endParaRPr lang="en-US" sz="3200" b="1" dirty="0">
                <a:latin typeface="Open Sans"/>
                <a:ea typeface="Open Sans"/>
                <a:cs typeface="Open Sans"/>
                <a:sym typeface="Open Sans"/>
              </a:endParaRPr>
            </a:p>
            <a:p>
              <a:pPr>
                <a:lnSpc>
                  <a:spcPct val="60000"/>
                </a:lnSpc>
                <a:spcBef>
                  <a:spcPts val="1000"/>
                </a:spcBef>
                <a:buClr>
                  <a:srgbClr val="000000"/>
                </a:buClr>
                <a:buSzPct val="25000"/>
              </a:pPr>
              <a:r>
                <a:rPr lang="en-US" sz="2800" dirty="0">
                  <a:latin typeface="Open Sans"/>
                  <a:ea typeface="Open Sans"/>
                  <a:cs typeface="Open Sans"/>
                  <a:sym typeface="Open Sans"/>
                </a:rPr>
                <a:t>   </a:t>
              </a:r>
            </a:p>
          </p:txBody>
        </p:sp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DF4D4E1B-5908-427D-9F4B-6FF95DD44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1685" y="6158651"/>
              <a:ext cx="1742040" cy="1669380"/>
            </a:xfrm>
            <a:prstGeom prst="rect">
              <a:avLst/>
            </a:prstGeom>
          </p:spPr>
        </p:pic>
      </p:grpSp>
      <p:pic>
        <p:nvPicPr>
          <p:cNvPr id="18" name="Shape 126">
            <a:extLst>
              <a:ext uri="{FF2B5EF4-FFF2-40B4-BE49-F238E27FC236}">
                <a16:creationId xmlns:a16="http://schemas.microsoft.com/office/drawing/2014/main" id="{0C189855-5BE3-41C4-90EB-59950AAC4490}"/>
              </a:ext>
            </a:extLst>
          </p:cNvPr>
          <p:cNvPicPr preferRelativeResize="0"/>
          <p:nvPr/>
        </p:nvPicPr>
        <p:blipFill rotWithShape="1">
          <a:blip r:embed="rId7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3433D4E0-41AB-4E82-9F7B-734C4700D8D1}"/>
              </a:ext>
            </a:extLst>
          </p:cNvPr>
          <p:cNvGrpSpPr/>
          <p:nvPr/>
        </p:nvGrpSpPr>
        <p:grpSpPr>
          <a:xfrm>
            <a:off x="373607" y="2157122"/>
            <a:ext cx="16280146" cy="1742040"/>
            <a:chOff x="373607" y="2157122"/>
            <a:chExt cx="16280146" cy="1742040"/>
          </a:xfrm>
        </p:grpSpPr>
        <p:sp>
          <p:nvSpPr>
            <p:cNvPr id="210" name="Shape 210"/>
            <p:cNvSpPr/>
            <p:nvPr/>
          </p:nvSpPr>
          <p:spPr>
            <a:xfrm>
              <a:off x="2193725" y="2287043"/>
              <a:ext cx="14460028" cy="1504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50800" tIns="50800" rIns="50800" bIns="50800" anchor="ctr" anchorCtr="0">
              <a:noAutofit/>
            </a:bodyPr>
            <a:lstStyle/>
            <a:p>
              <a:pPr>
                <a:buClr>
                  <a:srgbClr val="000000"/>
                </a:buClr>
                <a:buSzPct val="25000"/>
              </a:pPr>
              <a:r>
                <a:rPr lang="pt-BR" sz="3200" b="1" dirty="0">
                  <a:latin typeface="Open Sans"/>
                  <a:ea typeface="Open Sans"/>
                  <a:cs typeface="Open Sans"/>
                  <a:sym typeface="Open Sans"/>
                </a:rPr>
                <a:t>“Startups: Um mundo ideal de incertezas.”</a:t>
              </a:r>
            </a:p>
            <a:p>
              <a:pPr>
                <a:buClr>
                  <a:srgbClr val="000000"/>
                </a:buClr>
                <a:buSzPct val="25000"/>
              </a:pPr>
              <a:r>
                <a:rPr lang="en-US" sz="2800" dirty="0">
                  <a:latin typeface="Open Sans"/>
                  <a:ea typeface="Open Sans"/>
                  <a:cs typeface="Open Sans"/>
                  <a:sym typeface="Open Sans"/>
                </a:rPr>
                <a:t>  </a:t>
              </a:r>
              <a:r>
                <a:rPr lang="en-US" sz="2800" dirty="0" err="1">
                  <a:latin typeface="Open Sans"/>
                  <a:ea typeface="Open Sans"/>
                  <a:cs typeface="Open Sans"/>
                  <a:sym typeface="Open Sans"/>
                </a:rPr>
                <a:t>Nykolas</a:t>
              </a:r>
              <a:r>
                <a:rPr lang="en-US" sz="2800" dirty="0"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2800" dirty="0" err="1">
                  <a:latin typeface="Open Sans"/>
                  <a:ea typeface="Open Sans"/>
                  <a:cs typeface="Open Sans"/>
                  <a:sym typeface="Open Sans"/>
                </a:rPr>
                <a:t>Fornaziero</a:t>
              </a:r>
              <a:endParaRPr lang="en-US" sz="2800"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" name="CustomShape 6">
              <a:extLst>
                <a:ext uri="{FF2B5EF4-FFF2-40B4-BE49-F238E27FC236}">
                  <a16:creationId xmlns:a16="http://schemas.microsoft.com/office/drawing/2014/main" id="{90DAFFE7-CDCC-4DF9-859B-197C44608D0F}"/>
                </a:ext>
              </a:extLst>
            </p:cNvPr>
            <p:cNvSpPr/>
            <p:nvPr/>
          </p:nvSpPr>
          <p:spPr>
            <a:xfrm>
              <a:off x="373607" y="2157122"/>
              <a:ext cx="1742040" cy="1742040"/>
            </a:xfrm>
            <a:prstGeom prst="ellipse">
              <a:avLst/>
            </a:prstGeom>
            <a:blipFill>
              <a:blip r:embed="rId8"/>
              <a:stretch>
                <a:fillRect l="-7956" r="-7956"/>
              </a:stretch>
            </a:blip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6400" dist="50800" dir="5400000" sx="90000" sy="-19000" rotWithShape="0">
                <a:srgbClr val="000000">
                  <a:alpha val="30000"/>
                </a:srgbClr>
              </a:outerShdw>
            </a:effectLst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/>
        </p:nvSpPr>
        <p:spPr>
          <a:xfrm>
            <a:off x="700391" y="544749"/>
            <a:ext cx="15875541" cy="1443225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 algn="ctr">
              <a:buClr>
                <a:srgbClr val="FF2600"/>
              </a:buClr>
              <a:buSzPct val="25000"/>
            </a:pPr>
            <a:r>
              <a:rPr lang="en-US" sz="5400" dirty="0" err="1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Aproveitem</a:t>
            </a: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!</a:t>
            </a:r>
          </a:p>
        </p:txBody>
      </p:sp>
      <p:pic>
        <p:nvPicPr>
          <p:cNvPr id="221" name="Shape 2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76219" y="9228460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222" name="Shape 2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263" y="9163609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223" name="Shape 2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18932" y="2145090"/>
            <a:ext cx="6502400" cy="650240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68">
            <a:extLst>
              <a:ext uri="{FF2B5EF4-FFF2-40B4-BE49-F238E27FC236}">
                <a16:creationId xmlns:a16="http://schemas.microsoft.com/office/drawing/2014/main" id="{AA3356D2-D575-4BDB-A47F-F8FF0DD8CD78}"/>
              </a:ext>
            </a:extLst>
          </p:cNvPr>
          <p:cNvSpPr/>
          <p:nvPr/>
        </p:nvSpPr>
        <p:spPr>
          <a:xfrm>
            <a:off x="282631" y="157643"/>
            <a:ext cx="2585307" cy="960121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4D4D4D"/>
              </a:buClr>
              <a:buSzPct val="25000"/>
            </a:pPr>
            <a:r>
              <a:rPr lang="en-US" sz="2300" dirty="0" err="1">
                <a:solidFill>
                  <a:srgbClr val="4D4D4D"/>
                </a:solidFill>
                <a:latin typeface="Open Sans"/>
                <a:ea typeface="Open Sans"/>
                <a:cs typeface="Open Sans"/>
                <a:sym typeface="Open Sans"/>
              </a:rPr>
              <a:t>Compartilhe</a:t>
            </a:r>
            <a:endParaRPr lang="en-US" sz="2300" dirty="0">
              <a:solidFill>
                <a:srgbClr val="4D4D4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80000"/>
              </a:lnSpc>
              <a:buClr>
                <a:srgbClr val="4D4D4D"/>
              </a:buClr>
              <a:buSzPct val="25000"/>
            </a:pPr>
            <a:r>
              <a:rPr lang="en-US" sz="3101" b="1" dirty="0">
                <a:solidFill>
                  <a:srgbClr val="4D4D4D"/>
                </a:solidFill>
                <a:latin typeface="Open Sans"/>
                <a:ea typeface="Open Sans"/>
                <a:cs typeface="Open Sans"/>
                <a:sym typeface="Open Sans"/>
              </a:rPr>
              <a:t>#</a:t>
            </a:r>
            <a:r>
              <a:rPr lang="en-US" sz="3101" b="1" dirty="0" err="1">
                <a:solidFill>
                  <a:srgbClr val="4D4D4D"/>
                </a:solidFill>
                <a:latin typeface="Open Sans"/>
                <a:ea typeface="Open Sans"/>
                <a:cs typeface="Open Sans"/>
                <a:sym typeface="Open Sans"/>
              </a:rPr>
              <a:t>gdgsaojoao</a:t>
            </a:r>
            <a:endParaRPr lang="en-US" sz="3101" b="1" dirty="0">
              <a:solidFill>
                <a:srgbClr val="4D4D4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Shape 94"/>
          <p:cNvPicPr preferRelativeResize="0"/>
          <p:nvPr/>
        </p:nvPicPr>
        <p:blipFill rotWithShape="1">
          <a:blip r:embed="rId3">
            <a:alphaModFix amt="15329"/>
          </a:blip>
          <a:srcRect t="13693" r="19776"/>
          <a:stretch/>
        </p:blipFill>
        <p:spPr>
          <a:xfrm>
            <a:off x="12123837" y="3321"/>
            <a:ext cx="5216426" cy="561201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/>
          <p:nvPr/>
        </p:nvSpPr>
        <p:spPr>
          <a:xfrm>
            <a:off x="685799" y="457199"/>
            <a:ext cx="15877309" cy="1505896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>
              <a:buClr>
                <a:srgbClr val="FF2600"/>
              </a:buClr>
              <a:buSzPct val="25000"/>
            </a:pP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O que é um GDG?</a:t>
            </a:r>
          </a:p>
        </p:txBody>
      </p:sp>
      <p:sp>
        <p:nvSpPr>
          <p:cNvPr id="99" name="Shape 99"/>
          <p:cNvSpPr/>
          <p:nvPr/>
        </p:nvSpPr>
        <p:spPr>
          <a:xfrm>
            <a:off x="4261232" y="6807836"/>
            <a:ext cx="2152529" cy="982669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t" anchorCtr="0">
            <a:noAutofit/>
          </a:bodyPr>
          <a:lstStyle/>
          <a:p>
            <a:pPr>
              <a:buClr>
                <a:srgbClr val="FFFFFF"/>
              </a:buClr>
              <a:buSzPct val="25000"/>
            </a:pPr>
            <a:r>
              <a:rPr lang="en-US" sz="36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101+</a:t>
            </a:r>
            <a:r>
              <a:rPr lang="en-US" sz="18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países</a:t>
            </a:r>
          </a:p>
        </p:txBody>
      </p:sp>
      <p:sp>
        <p:nvSpPr>
          <p:cNvPr id="102" name="Shape 102"/>
          <p:cNvSpPr/>
          <p:nvPr/>
        </p:nvSpPr>
        <p:spPr>
          <a:xfrm>
            <a:off x="685799" y="1963094"/>
            <a:ext cx="15877309" cy="6515887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algn="just">
              <a:lnSpc>
                <a:spcPct val="150000"/>
              </a:lnSpc>
              <a:buClr>
                <a:srgbClr val="000000"/>
              </a:buClr>
              <a:buSzPct val="25000"/>
            </a:pP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Os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Google Developer Groups (GDGs)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são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destinados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a desenvolvedores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interessados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nas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tecnologias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desenvolvimento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do Google.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Tudo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desde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plataforma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Android, App Engine e do Google Chrome,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às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APIs de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produtos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como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Google Maps, YouTube e a API do Google Agenda.</a:t>
            </a:r>
          </a:p>
        </p:txBody>
      </p:sp>
      <p:pic>
        <p:nvPicPr>
          <p:cNvPr id="108" name="Shape 10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671416" y="9184263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09" name="Shape 10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6664" y="9225182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Shape 1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83225" y="9042335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15" name="Shape 1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4855" y="9042335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sp>
        <p:nvSpPr>
          <p:cNvPr id="117" name="Shape 117"/>
          <p:cNvSpPr/>
          <p:nvPr/>
        </p:nvSpPr>
        <p:spPr>
          <a:xfrm>
            <a:off x="706582" y="567392"/>
            <a:ext cx="15939654" cy="1291888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>
              <a:buClr>
                <a:srgbClr val="FF2600"/>
              </a:buClr>
              <a:buSzPct val="25000"/>
            </a:pP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Um GDG é…</a:t>
            </a:r>
          </a:p>
        </p:txBody>
      </p:sp>
      <p:sp>
        <p:nvSpPr>
          <p:cNvPr id="118" name="Shape 118"/>
          <p:cNvSpPr/>
          <p:nvPr/>
        </p:nvSpPr>
        <p:spPr>
          <a:xfrm>
            <a:off x="706582" y="1859280"/>
            <a:ext cx="15939654" cy="6557355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228611" indent="-228611" algn="just">
              <a:lnSpc>
                <a:spcPct val="150000"/>
              </a:lnSpc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Gerenciado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por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indivíduos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entusiastas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da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comunidade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de desenvolvedores;</a:t>
            </a:r>
          </a:p>
          <a:p>
            <a:pPr marL="228611" indent="-228611" algn="just">
              <a:lnSpc>
                <a:spcPct val="150000"/>
              </a:lnSpc>
              <a:spcBef>
                <a:spcPts val="1700"/>
              </a:spcBef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Um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lugar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conhecer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as ferramentas e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tecnologias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do Google para desenvolvedores;</a:t>
            </a:r>
          </a:p>
          <a:p>
            <a:pPr marL="228611" indent="-228611" algn="just">
              <a:lnSpc>
                <a:spcPct val="150000"/>
              </a:lnSpc>
              <a:spcBef>
                <a:spcPts val="1700"/>
              </a:spcBef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Um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lugar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ver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o que as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empresas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e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os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desenvolvedores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locais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estão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fazendo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com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essas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tecnologias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;</a:t>
            </a:r>
          </a:p>
        </p:txBody>
      </p:sp>
      <p:pic>
        <p:nvPicPr>
          <p:cNvPr id="7" name="Shape 126">
            <a:extLst>
              <a:ext uri="{FF2B5EF4-FFF2-40B4-BE49-F238E27FC236}">
                <a16:creationId xmlns:a16="http://schemas.microsoft.com/office/drawing/2014/main" id="{C47C6F0B-8A71-455D-A6C3-1315FC510195}"/>
              </a:ext>
            </a:extLst>
          </p:cNvPr>
          <p:cNvPicPr preferRelativeResize="0"/>
          <p:nvPr/>
        </p:nvPicPr>
        <p:blipFill rotWithShape="1">
          <a:blip r:embed="rId5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Shape 1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692198" y="9179002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15" name="Shape 1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5882" y="9167133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sp>
        <p:nvSpPr>
          <p:cNvPr id="117" name="Shape 117"/>
          <p:cNvSpPr/>
          <p:nvPr/>
        </p:nvSpPr>
        <p:spPr>
          <a:xfrm>
            <a:off x="665017" y="477981"/>
            <a:ext cx="15939655" cy="1496291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>
              <a:buClr>
                <a:srgbClr val="FF2600"/>
              </a:buClr>
              <a:buSzPct val="25000"/>
            </a:pP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Um GDG é…</a:t>
            </a:r>
          </a:p>
        </p:txBody>
      </p:sp>
      <p:sp>
        <p:nvSpPr>
          <p:cNvPr id="118" name="Shape 118"/>
          <p:cNvSpPr/>
          <p:nvPr/>
        </p:nvSpPr>
        <p:spPr>
          <a:xfrm>
            <a:off x="735591" y="1974272"/>
            <a:ext cx="15869081" cy="6483928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228611" indent="-228611">
              <a:lnSpc>
                <a:spcPct val="150000"/>
              </a:lnSpc>
              <a:spcBef>
                <a:spcPts val="1700"/>
              </a:spcBef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Voltado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para desenvolvedores e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conteúdo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técnico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educacional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;</a:t>
            </a:r>
          </a:p>
          <a:p>
            <a:pPr marL="228611" indent="-228611">
              <a:lnSpc>
                <a:spcPct val="150000"/>
              </a:lnSpc>
              <a:spcBef>
                <a:spcPts val="1700"/>
              </a:spcBef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Aberto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ao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público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com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uma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associação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pública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;</a:t>
            </a:r>
          </a:p>
          <a:p>
            <a:pPr marL="228611" indent="-228611">
              <a:lnSpc>
                <a:spcPct val="150000"/>
              </a:lnSpc>
              <a:spcBef>
                <a:spcPts val="1700"/>
              </a:spcBef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Um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lugar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conhecer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pessoas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inteligentes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e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legais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na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indústria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 da </a:t>
            </a:r>
            <a:r>
              <a:rPr lang="en-US" sz="4000" dirty="0" err="1">
                <a:latin typeface="Open Sans"/>
                <a:ea typeface="Open Sans"/>
                <a:cs typeface="Open Sans"/>
                <a:sym typeface="Open Sans"/>
              </a:rPr>
              <a:t>tecnologia</a:t>
            </a:r>
            <a:r>
              <a:rPr lang="en-US" sz="4000" dirty="0">
                <a:latin typeface="Open Sans"/>
                <a:ea typeface="Open Sans"/>
                <a:cs typeface="Open Sans"/>
                <a:sym typeface="Open Sans"/>
              </a:rPr>
              <a:t>. :)</a:t>
            </a:r>
          </a:p>
        </p:txBody>
      </p:sp>
      <p:pic>
        <p:nvPicPr>
          <p:cNvPr id="7" name="Shape 126">
            <a:extLst>
              <a:ext uri="{FF2B5EF4-FFF2-40B4-BE49-F238E27FC236}">
                <a16:creationId xmlns:a16="http://schemas.microsoft.com/office/drawing/2014/main" id="{0DEB78B6-0331-4FEC-BB2D-8DF0A9CEEA58}"/>
              </a:ext>
            </a:extLst>
          </p:cNvPr>
          <p:cNvPicPr preferRelativeResize="0"/>
          <p:nvPr/>
        </p:nvPicPr>
        <p:blipFill rotWithShape="1">
          <a:blip r:embed="rId5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197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hape 1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692198" y="9145283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24" name="Shape 1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5882" y="9186205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26" name="Shape 126"/>
          <p:cNvPicPr preferRelativeResize="0"/>
          <p:nvPr/>
        </p:nvPicPr>
        <p:blipFill rotWithShape="1">
          <a:blip r:embed="rId5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/>
          <p:nvPr/>
        </p:nvSpPr>
        <p:spPr>
          <a:xfrm>
            <a:off x="727363" y="567395"/>
            <a:ext cx="15835745" cy="1469223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>
              <a:buClr>
                <a:srgbClr val="FF2600"/>
              </a:buClr>
              <a:buSzPct val="25000"/>
            </a:pP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Um GDG </a:t>
            </a:r>
            <a:r>
              <a:rPr lang="en-US" sz="5400" b="1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NÃO</a:t>
            </a: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 é…</a:t>
            </a:r>
          </a:p>
        </p:txBody>
      </p:sp>
      <p:sp>
        <p:nvSpPr>
          <p:cNvPr id="128" name="Shape 128"/>
          <p:cNvSpPr/>
          <p:nvPr/>
        </p:nvSpPr>
        <p:spPr>
          <a:xfrm>
            <a:off x="727363" y="2036618"/>
            <a:ext cx="15835745" cy="6380017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228611" indent="-228611">
              <a:lnSpc>
                <a:spcPct val="150000"/>
              </a:lnSpc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Gerenciado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por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uma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corporação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;</a:t>
            </a:r>
          </a:p>
          <a:p>
            <a:pPr marL="228611" indent="-228611">
              <a:lnSpc>
                <a:spcPct val="150000"/>
              </a:lnSpc>
              <a:spcBef>
                <a:spcPts val="1700"/>
              </a:spcBef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Um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lugar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ouvir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um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argumento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de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venda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clichê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qualquer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momento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;</a:t>
            </a:r>
          </a:p>
          <a:p>
            <a:pPr marL="228611" indent="-228611">
              <a:lnSpc>
                <a:spcPct val="150000"/>
              </a:lnSpc>
              <a:spcBef>
                <a:spcPts val="1700"/>
              </a:spcBef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Voltado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usuários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finais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ou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conteúdo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consumidores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;</a:t>
            </a:r>
          </a:p>
          <a:p>
            <a:pPr marL="228611" indent="-228611">
              <a:lnSpc>
                <a:spcPct val="150000"/>
              </a:lnSpc>
              <a:spcBef>
                <a:spcPts val="1700"/>
              </a:spcBef>
              <a:buClr>
                <a:srgbClr val="000000"/>
              </a:buClr>
              <a:buSzPct val="100000"/>
              <a:buFont typeface="Open Sans"/>
              <a:buChar char="•"/>
            </a:pP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Um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grupo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701" dirty="0" err="1">
                <a:latin typeface="Open Sans"/>
                <a:ea typeface="Open Sans"/>
                <a:cs typeface="Open Sans"/>
                <a:sym typeface="Open Sans"/>
              </a:rPr>
              <a:t>fechado</a:t>
            </a:r>
            <a:r>
              <a:rPr lang="en-US" sz="3701" dirty="0"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hape 1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576657" y="9170185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24" name="Shape 1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7818" y="9186208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sp>
        <p:nvSpPr>
          <p:cNvPr id="125" name="Shape 125"/>
          <p:cNvSpPr/>
          <p:nvPr/>
        </p:nvSpPr>
        <p:spPr>
          <a:xfrm>
            <a:off x="748145" y="1974273"/>
            <a:ext cx="15835746" cy="5818909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algn="ctr">
              <a:buClr>
                <a:srgbClr val="1CADE7"/>
              </a:buClr>
              <a:buSzPct val="25000"/>
            </a:pPr>
            <a:r>
              <a:rPr lang="en-US" sz="5000" b="1" i="1" dirty="0">
                <a:solidFill>
                  <a:srgbClr val="1CADE7"/>
                </a:solidFill>
                <a:latin typeface="Open Sans"/>
                <a:ea typeface="Open Sans"/>
                <a:cs typeface="Open Sans"/>
                <a:sym typeface="Open Sans"/>
              </a:rPr>
              <a:t>“Um GDG depende da </a:t>
            </a:r>
            <a:r>
              <a:rPr lang="en-US" sz="5000" b="1" i="1" dirty="0" err="1">
                <a:solidFill>
                  <a:srgbClr val="1CADE7"/>
                </a:solidFill>
                <a:latin typeface="Open Sans"/>
                <a:ea typeface="Open Sans"/>
                <a:cs typeface="Open Sans"/>
                <a:sym typeface="Open Sans"/>
              </a:rPr>
              <a:t>comunidade</a:t>
            </a:r>
            <a:r>
              <a:rPr lang="en-US" sz="5000" b="1" i="1" dirty="0">
                <a:solidFill>
                  <a:srgbClr val="1CADE7"/>
                </a:solidFill>
                <a:latin typeface="Open Sans"/>
                <a:ea typeface="Open Sans"/>
                <a:cs typeface="Open Sans"/>
                <a:sym typeface="Open Sans"/>
              </a:rPr>
              <a:t> local de desenvolvedores para existir…"</a:t>
            </a:r>
          </a:p>
        </p:txBody>
      </p:sp>
      <p:pic>
        <p:nvPicPr>
          <p:cNvPr id="6" name="Shape 126">
            <a:extLst>
              <a:ext uri="{FF2B5EF4-FFF2-40B4-BE49-F238E27FC236}">
                <a16:creationId xmlns:a16="http://schemas.microsoft.com/office/drawing/2014/main" id="{F7729F39-04E2-4108-BD92-B06B86B8BEC1}"/>
              </a:ext>
            </a:extLst>
          </p:cNvPr>
          <p:cNvPicPr preferRelativeResize="0"/>
          <p:nvPr/>
        </p:nvPicPr>
        <p:blipFill rotWithShape="1">
          <a:blip r:embed="rId5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563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648350" y="487756"/>
            <a:ext cx="15814963" cy="1535463"/>
          </a:xfrm>
          <a:prstGeom prst="rect">
            <a:avLst/>
          </a:prstGeom>
          <a:noFill/>
          <a:ln>
            <a:noFill/>
          </a:ln>
        </p:spPr>
        <p:txBody>
          <a:bodyPr wrap="square" lIns="27075" tIns="27075" rIns="27075" bIns="27075" anchor="ctr" anchorCtr="0">
            <a:noAutofit/>
          </a:bodyPr>
          <a:lstStyle/>
          <a:p>
            <a:pPr>
              <a:buClr>
                <a:srgbClr val="FF2600"/>
              </a:buClr>
              <a:buSzPct val="25000"/>
            </a:pPr>
            <a:r>
              <a:rPr lang="en-US" sz="5400" dirty="0" err="1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Ações</a:t>
            </a:r>
            <a:r>
              <a:rPr lang="en-US" sz="5400" dirty="0">
                <a:solidFill>
                  <a:srgbClr val="FF2600"/>
                </a:solidFill>
                <a:latin typeface="Open Sans"/>
                <a:ea typeface="Open Sans"/>
                <a:cs typeface="Open Sans"/>
                <a:sym typeface="Open Sans"/>
              </a:rPr>
              <a:t> do GDG</a:t>
            </a:r>
          </a:p>
        </p:txBody>
      </p:sp>
      <p:pic>
        <p:nvPicPr>
          <p:cNvPr id="149" name="Shape 1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525943" y="9124019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150" name="Shape 1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2137" y="9026312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sp>
        <p:nvSpPr>
          <p:cNvPr id="152" name="Shape 152"/>
          <p:cNvSpPr/>
          <p:nvPr/>
        </p:nvSpPr>
        <p:spPr>
          <a:xfrm>
            <a:off x="7773699" y="4219788"/>
            <a:ext cx="2326503" cy="232529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84" y="0"/>
                </a:moveTo>
                <a:cubicBezTo>
                  <a:pt x="44630" y="0"/>
                  <a:pt x="29288" y="5855"/>
                  <a:pt x="17574" y="17573"/>
                </a:cubicBezTo>
                <a:cubicBezTo>
                  <a:pt x="-5860" y="41002"/>
                  <a:pt x="-5860" y="78991"/>
                  <a:pt x="17574" y="102426"/>
                </a:cubicBezTo>
                <a:cubicBezTo>
                  <a:pt x="41002" y="125855"/>
                  <a:pt x="78991" y="125855"/>
                  <a:pt x="102419" y="102426"/>
                </a:cubicBezTo>
                <a:cubicBezTo>
                  <a:pt x="125853" y="78991"/>
                  <a:pt x="125853" y="41002"/>
                  <a:pt x="102419" y="17573"/>
                </a:cubicBezTo>
                <a:cubicBezTo>
                  <a:pt x="90705" y="5855"/>
                  <a:pt x="75345" y="0"/>
                  <a:pt x="59984" y="0"/>
                </a:cubicBezTo>
                <a:close/>
              </a:path>
            </a:pathLst>
          </a:custGeom>
          <a:noFill/>
          <a:ln w="12700" cap="flat" cmpd="sng">
            <a:solidFill>
              <a:srgbClr val="000000">
                <a:alpha val="0"/>
              </a:srgbClr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63500" dist="68643" dir="5400000" rotWithShape="0">
              <a:srgbClr val="000000">
                <a:alpha val="27843"/>
              </a:srgbClr>
            </a:outerShdw>
          </a:effectLst>
        </p:spPr>
      </p:sp>
      <p:grpSp>
        <p:nvGrpSpPr>
          <p:cNvPr id="153" name="Shape 153"/>
          <p:cNvGrpSpPr/>
          <p:nvPr/>
        </p:nvGrpSpPr>
        <p:grpSpPr>
          <a:xfrm>
            <a:off x="7773511" y="1585662"/>
            <a:ext cx="2326644" cy="2325238"/>
            <a:chOff x="0" y="0"/>
            <a:chExt cx="2326642" cy="2325237"/>
          </a:xfrm>
        </p:grpSpPr>
        <p:grpSp>
          <p:nvGrpSpPr>
            <p:cNvPr id="154" name="Shape 154"/>
            <p:cNvGrpSpPr/>
            <p:nvPr/>
          </p:nvGrpSpPr>
          <p:grpSpPr>
            <a:xfrm>
              <a:off x="0" y="0"/>
              <a:ext cx="2326642" cy="2325237"/>
              <a:chOff x="0" y="0"/>
              <a:chExt cx="2326641" cy="2325236"/>
            </a:xfrm>
          </p:grpSpPr>
          <p:sp>
            <p:nvSpPr>
              <p:cNvPr id="155" name="Shape 155"/>
              <p:cNvSpPr/>
              <p:nvPr/>
            </p:nvSpPr>
            <p:spPr>
              <a:xfrm>
                <a:off x="0" y="0"/>
                <a:ext cx="2326641" cy="2325236"/>
              </a:xfrm>
              <a:prstGeom prst="ellipse">
                <a:avLst/>
              </a:prstGeom>
              <a:solidFill>
                <a:srgbClr val="E0554A"/>
              </a:solidFill>
              <a:ln w="12700" cap="flat" cmpd="sng">
                <a:solidFill>
                  <a:srgbClr val="000000">
                    <a:alpha val="0"/>
                  </a:srgbClr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27075" tIns="27075" rIns="27075" bIns="27075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endParaRPr sz="3800"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156" name="Shape 156"/>
              <p:cNvSpPr/>
              <p:nvPr/>
            </p:nvSpPr>
            <p:spPr>
              <a:xfrm>
                <a:off x="418908" y="1337557"/>
                <a:ext cx="1488824" cy="4351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27075" tIns="27075" rIns="27075" bIns="27075" anchor="t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r>
                  <a:rPr lang="en-US" sz="2200" b="1">
                    <a:solidFill>
                      <a:srgbClr val="FFFFFF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Encontros</a:t>
                </a:r>
              </a:p>
            </p:txBody>
          </p:sp>
        </p:grpSp>
        <p:pic>
          <p:nvPicPr>
            <p:cNvPr id="157" name="Shape 15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82320" y="589609"/>
              <a:ext cx="812801" cy="8128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8" name="Shape 158"/>
          <p:cNvGrpSpPr/>
          <p:nvPr/>
        </p:nvGrpSpPr>
        <p:grpSpPr>
          <a:xfrm>
            <a:off x="5196612" y="3622887"/>
            <a:ext cx="2326643" cy="2325238"/>
            <a:chOff x="0" y="0"/>
            <a:chExt cx="2326642" cy="2325237"/>
          </a:xfrm>
        </p:grpSpPr>
        <p:grpSp>
          <p:nvGrpSpPr>
            <p:cNvPr id="159" name="Shape 159"/>
            <p:cNvGrpSpPr/>
            <p:nvPr/>
          </p:nvGrpSpPr>
          <p:grpSpPr>
            <a:xfrm>
              <a:off x="0" y="0"/>
              <a:ext cx="2326642" cy="2325237"/>
              <a:chOff x="0" y="0"/>
              <a:chExt cx="2326641" cy="2325236"/>
            </a:xfrm>
          </p:grpSpPr>
          <p:sp>
            <p:nvSpPr>
              <p:cNvPr id="160" name="Shape 160"/>
              <p:cNvSpPr/>
              <p:nvPr/>
            </p:nvSpPr>
            <p:spPr>
              <a:xfrm>
                <a:off x="0" y="0"/>
                <a:ext cx="2326641" cy="2325236"/>
              </a:xfrm>
              <a:prstGeom prst="ellipse">
                <a:avLst/>
              </a:prstGeom>
              <a:solidFill>
                <a:srgbClr val="16B69D"/>
              </a:solidFill>
              <a:ln w="12700" cap="flat" cmpd="sng">
                <a:solidFill>
                  <a:srgbClr val="000000">
                    <a:alpha val="0"/>
                  </a:srgbClr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27075" tIns="27075" rIns="27075" bIns="27075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endParaRPr sz="3800"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161" name="Shape 161"/>
              <p:cNvSpPr/>
              <p:nvPr/>
            </p:nvSpPr>
            <p:spPr>
              <a:xfrm>
                <a:off x="562186" y="1331806"/>
                <a:ext cx="1205655" cy="4351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27075" tIns="27075" rIns="27075" bIns="27075" anchor="t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r>
                  <a:rPr lang="en-US" sz="2200" b="1" dirty="0">
                    <a:solidFill>
                      <a:srgbClr val="FFFFFF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Eventos</a:t>
                </a:r>
              </a:p>
            </p:txBody>
          </p:sp>
        </p:grpSp>
        <p:pic>
          <p:nvPicPr>
            <p:cNvPr id="162" name="Shape 16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56920" y="503025"/>
              <a:ext cx="812801" cy="8128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3" name="Shape 163"/>
          <p:cNvGrpSpPr/>
          <p:nvPr/>
        </p:nvGrpSpPr>
        <p:grpSpPr>
          <a:xfrm>
            <a:off x="10350413" y="3622887"/>
            <a:ext cx="2326643" cy="2325238"/>
            <a:chOff x="0" y="0"/>
            <a:chExt cx="2326642" cy="2325237"/>
          </a:xfrm>
        </p:grpSpPr>
        <p:grpSp>
          <p:nvGrpSpPr>
            <p:cNvPr id="164" name="Shape 164"/>
            <p:cNvGrpSpPr/>
            <p:nvPr/>
          </p:nvGrpSpPr>
          <p:grpSpPr>
            <a:xfrm>
              <a:off x="0" y="0"/>
              <a:ext cx="2326642" cy="2325237"/>
              <a:chOff x="0" y="0"/>
              <a:chExt cx="2326641" cy="2325236"/>
            </a:xfrm>
          </p:grpSpPr>
          <p:sp>
            <p:nvSpPr>
              <p:cNvPr id="165" name="Shape 165"/>
              <p:cNvSpPr/>
              <p:nvPr/>
            </p:nvSpPr>
            <p:spPr>
              <a:xfrm>
                <a:off x="0" y="0"/>
                <a:ext cx="2326641" cy="2325236"/>
              </a:xfrm>
              <a:prstGeom prst="ellipse">
                <a:avLst/>
              </a:prstGeom>
              <a:solidFill>
                <a:srgbClr val="688AFF"/>
              </a:solidFill>
              <a:ln w="12700" cap="flat" cmpd="sng">
                <a:solidFill>
                  <a:srgbClr val="000000">
                    <a:alpha val="0"/>
                  </a:srgbClr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27075" tIns="27075" rIns="27075" bIns="27075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endParaRPr sz="3800"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166" name="Shape 166"/>
              <p:cNvSpPr/>
              <p:nvPr/>
            </p:nvSpPr>
            <p:spPr>
              <a:xfrm>
                <a:off x="560493" y="1331806"/>
                <a:ext cx="1205654" cy="4351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27075" tIns="27075" rIns="27075" bIns="27075" anchor="t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r>
                  <a:rPr lang="en-US" sz="2200" b="1">
                    <a:solidFill>
                      <a:srgbClr val="FFFFFF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Apoio</a:t>
                </a:r>
              </a:p>
            </p:txBody>
          </p:sp>
        </p:grpSp>
        <p:pic>
          <p:nvPicPr>
            <p:cNvPr id="167" name="Shape 16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756920" y="477625"/>
              <a:ext cx="812801" cy="8128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8" name="Shape 168"/>
          <p:cNvGrpSpPr/>
          <p:nvPr/>
        </p:nvGrpSpPr>
        <p:grpSpPr>
          <a:xfrm>
            <a:off x="9315192" y="6391544"/>
            <a:ext cx="2326643" cy="2325238"/>
            <a:chOff x="0" y="0"/>
            <a:chExt cx="2326642" cy="2325237"/>
          </a:xfrm>
        </p:grpSpPr>
        <p:grpSp>
          <p:nvGrpSpPr>
            <p:cNvPr id="169" name="Shape 169"/>
            <p:cNvGrpSpPr/>
            <p:nvPr/>
          </p:nvGrpSpPr>
          <p:grpSpPr>
            <a:xfrm>
              <a:off x="0" y="0"/>
              <a:ext cx="2326642" cy="2325237"/>
              <a:chOff x="0" y="0"/>
              <a:chExt cx="2326641" cy="2325236"/>
            </a:xfrm>
          </p:grpSpPr>
          <p:sp>
            <p:nvSpPr>
              <p:cNvPr id="170" name="Shape 170"/>
              <p:cNvSpPr/>
              <p:nvPr/>
            </p:nvSpPr>
            <p:spPr>
              <a:xfrm>
                <a:off x="0" y="0"/>
                <a:ext cx="2326641" cy="2325236"/>
              </a:xfrm>
              <a:prstGeom prst="ellipse">
                <a:avLst/>
              </a:prstGeom>
              <a:solidFill>
                <a:srgbClr val="F3C300"/>
              </a:solidFill>
              <a:ln w="12700" cap="flat" cmpd="sng">
                <a:solidFill>
                  <a:srgbClr val="000000">
                    <a:alpha val="0"/>
                  </a:srgbClr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27075" tIns="27075" rIns="27075" bIns="27075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endParaRPr sz="3800"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171" name="Shape 171"/>
              <p:cNvSpPr/>
              <p:nvPr/>
            </p:nvSpPr>
            <p:spPr>
              <a:xfrm>
                <a:off x="463116" y="1394820"/>
                <a:ext cx="1401314" cy="4351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27075" tIns="27075" rIns="27075" bIns="27075" anchor="t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r>
                  <a:rPr lang="en-US" sz="2200" b="1">
                    <a:solidFill>
                      <a:srgbClr val="FFFFFF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Palestras</a:t>
                </a:r>
              </a:p>
            </p:txBody>
          </p:sp>
        </p:grpSp>
        <p:pic>
          <p:nvPicPr>
            <p:cNvPr id="172" name="Shape 17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56920" y="526035"/>
              <a:ext cx="812801" cy="8128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3" name="Shape 173"/>
          <p:cNvGrpSpPr/>
          <p:nvPr/>
        </p:nvGrpSpPr>
        <p:grpSpPr>
          <a:xfrm>
            <a:off x="6127492" y="6277244"/>
            <a:ext cx="2326643" cy="2325238"/>
            <a:chOff x="0" y="0"/>
            <a:chExt cx="2326642" cy="2325237"/>
          </a:xfrm>
        </p:grpSpPr>
        <p:grpSp>
          <p:nvGrpSpPr>
            <p:cNvPr id="174" name="Shape 174"/>
            <p:cNvGrpSpPr/>
            <p:nvPr/>
          </p:nvGrpSpPr>
          <p:grpSpPr>
            <a:xfrm>
              <a:off x="0" y="0"/>
              <a:ext cx="2326642" cy="2325237"/>
              <a:chOff x="0" y="0"/>
              <a:chExt cx="2326641" cy="2325236"/>
            </a:xfrm>
          </p:grpSpPr>
          <p:sp>
            <p:nvSpPr>
              <p:cNvPr id="175" name="Shape 175"/>
              <p:cNvSpPr/>
              <p:nvPr/>
            </p:nvSpPr>
            <p:spPr>
              <a:xfrm>
                <a:off x="0" y="0"/>
                <a:ext cx="2326641" cy="2325236"/>
              </a:xfrm>
              <a:prstGeom prst="ellipse">
                <a:avLst/>
              </a:prstGeom>
              <a:solidFill>
                <a:srgbClr val="FAA441"/>
              </a:solidFill>
              <a:ln w="12700" cap="flat" cmpd="sng">
                <a:solidFill>
                  <a:srgbClr val="000000">
                    <a:alpha val="0"/>
                  </a:srgbClr>
                </a:solidFill>
                <a:prstDash val="solid"/>
                <a:miter lim="8000"/>
                <a:headEnd type="none" w="med" len="med"/>
                <a:tailEnd type="none" w="med" len="med"/>
              </a:ln>
            </p:spPr>
            <p:txBody>
              <a:bodyPr wrap="square" lIns="27075" tIns="27075" rIns="27075" bIns="27075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endParaRPr sz="3800"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176" name="Shape 176"/>
              <p:cNvSpPr/>
              <p:nvPr/>
            </p:nvSpPr>
            <p:spPr>
              <a:xfrm>
                <a:off x="278718" y="1402558"/>
                <a:ext cx="1770110" cy="4351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27075" tIns="27075" rIns="27075" bIns="27075" anchor="t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ct val="25000"/>
                </a:pPr>
                <a:r>
                  <a:rPr lang="en-US" sz="2200" b="1">
                    <a:solidFill>
                      <a:srgbClr val="FFFFFF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Mini-cursos</a:t>
                </a:r>
              </a:p>
            </p:txBody>
          </p:sp>
        </p:grpSp>
        <p:pic>
          <p:nvPicPr>
            <p:cNvPr id="177" name="Shape 177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756920" y="640335"/>
              <a:ext cx="812801" cy="8128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" name="Shape 126">
            <a:extLst>
              <a:ext uri="{FF2B5EF4-FFF2-40B4-BE49-F238E27FC236}">
                <a16:creationId xmlns:a16="http://schemas.microsoft.com/office/drawing/2014/main" id="{89BC7D48-9A78-4314-B28E-C096BCD1B90B}"/>
              </a:ext>
            </a:extLst>
          </p:cNvPr>
          <p:cNvPicPr preferRelativeResize="0"/>
          <p:nvPr/>
        </p:nvPicPr>
        <p:blipFill rotWithShape="1">
          <a:blip r:embed="rId10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7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4127150" y="1441046"/>
            <a:ext cx="9085965" cy="2032001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5600" dirty="0">
                <a:latin typeface="Open Sans"/>
                <a:ea typeface="Open Sans"/>
                <a:cs typeface="Open Sans"/>
                <a:sym typeface="Open Sans"/>
              </a:rPr>
              <a:t>Site </a:t>
            </a:r>
            <a:r>
              <a:rPr lang="en-US" sz="5600" dirty="0" err="1">
                <a:latin typeface="Open Sans"/>
                <a:ea typeface="Open Sans"/>
                <a:cs typeface="Open Sans"/>
                <a:sym typeface="Open Sans"/>
              </a:rPr>
              <a:t>Oficial</a:t>
            </a:r>
            <a:r>
              <a:rPr lang="en-US" sz="5600" dirty="0"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algn="ctr">
              <a:buClr>
                <a:srgbClr val="D91E00"/>
              </a:buClr>
              <a:buSzPct val="25000"/>
            </a:pPr>
            <a:r>
              <a:rPr lang="en-US" sz="5600" b="1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www.gdgsaojoao.org</a:t>
            </a:r>
          </a:p>
        </p:txBody>
      </p:sp>
      <p:pic>
        <p:nvPicPr>
          <p:cNvPr id="76" name="Shape 7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65132" y="4076700"/>
            <a:ext cx="3810000" cy="381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472321" y="9186208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78" name="Shape 7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51100" y="9172902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758757" y="625041"/>
            <a:ext cx="15778264" cy="1387034"/>
          </a:xfrm>
          <a:prstGeom prst="rect">
            <a:avLst/>
          </a:prstGeom>
          <a:noFill/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n-US" sz="5400" dirty="0" err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Redes</a:t>
            </a:r>
            <a:r>
              <a:rPr lang="en-US" sz="5400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5400" dirty="0" err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Sociais</a:t>
            </a:r>
            <a:endParaRPr lang="en-US" sz="5400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515130" y="9172902"/>
            <a:ext cx="1462183" cy="351838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pic>
        <p:nvPicPr>
          <p:cNvPr id="89" name="Shape 8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950" y="9172902"/>
            <a:ext cx="2998041" cy="319792"/>
          </a:xfrm>
          <a:prstGeom prst="rect">
            <a:avLst/>
          </a:prstGeom>
          <a:noFill/>
          <a:ln>
            <a:noFill/>
          </a:ln>
          <a:effectLst>
            <a:reflection stA="50000" endPos="40000" sy="-100000" algn="bl" rotWithShape="0"/>
          </a:effectLst>
        </p:spPr>
      </p:pic>
      <p:grpSp>
        <p:nvGrpSpPr>
          <p:cNvPr id="18" name="Agrupar 17">
            <a:extLst>
              <a:ext uri="{FF2B5EF4-FFF2-40B4-BE49-F238E27FC236}">
                <a16:creationId xmlns:a16="http://schemas.microsoft.com/office/drawing/2014/main" id="{68CBF4E6-34D8-4CF1-AF7F-9D1AB223F7AD}"/>
              </a:ext>
            </a:extLst>
          </p:cNvPr>
          <p:cNvGrpSpPr/>
          <p:nvPr/>
        </p:nvGrpSpPr>
        <p:grpSpPr>
          <a:xfrm>
            <a:off x="618016" y="2322094"/>
            <a:ext cx="6336680" cy="1846916"/>
            <a:chOff x="618016" y="2322094"/>
            <a:chExt cx="6336680" cy="1846916"/>
          </a:xfrm>
        </p:grpSpPr>
        <p:sp>
          <p:nvSpPr>
            <p:cNvPr id="84" name="Shape 84"/>
            <p:cNvSpPr/>
            <p:nvPr/>
          </p:nvSpPr>
          <p:spPr>
            <a:xfrm>
              <a:off x="2415049" y="2504345"/>
              <a:ext cx="4539647" cy="65171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50800" tIns="50800" rIns="50800" bIns="50800" anchor="ctr" anchorCtr="0">
              <a:noAutofit/>
            </a:bodyPr>
            <a:lstStyle/>
            <a:p>
              <a:pPr algn="ctr">
                <a:buClr>
                  <a:srgbClr val="D91E00"/>
                </a:buClr>
                <a:buSzPct val="25000"/>
              </a:pPr>
              <a:r>
                <a:rPr lang="en-US" sz="3701" b="1" u="sng" dirty="0">
                  <a:solidFill>
                    <a:schemeClr val="hlink"/>
                  </a:solidFill>
                  <a:latin typeface="Open Sans"/>
                  <a:ea typeface="Open Sans"/>
                  <a:cs typeface="Open Sans"/>
                  <a:sym typeface="Open Sans"/>
                  <a:hlinkClick r:id="rId5"/>
                </a:rPr>
                <a:t>/+</a:t>
              </a:r>
              <a:r>
                <a:rPr lang="en-US" sz="3701" b="1" u="sng" dirty="0" err="1">
                  <a:solidFill>
                    <a:schemeClr val="hlink"/>
                  </a:solidFill>
                  <a:latin typeface="Open Sans"/>
                  <a:ea typeface="Open Sans"/>
                  <a:cs typeface="Open Sans"/>
                  <a:sym typeface="Open Sans"/>
                  <a:hlinkClick r:id="rId5"/>
                </a:rPr>
                <a:t>GdgsaojoaoOrg</a:t>
              </a:r>
              <a:endParaRPr lang="en-US" sz="3701" b="1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endParaRPr>
            </a:p>
          </p:txBody>
        </p:sp>
        <p:pic>
          <p:nvPicPr>
            <p:cNvPr id="85" name="Shape 85"/>
            <p:cNvPicPr preferRelativeResize="0"/>
            <p:nvPr/>
          </p:nvPicPr>
          <p:blipFill rotWithShape="1">
            <a:blip r:embed="rId6">
              <a:alphaModFix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618016" y="2322094"/>
              <a:ext cx="1866642" cy="1846916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4EE1829D-12C0-4AF0-B210-42BFD06FFAA0}"/>
                </a:ext>
              </a:extLst>
            </p:cNvPr>
            <p:cNvSpPr/>
            <p:nvPr/>
          </p:nvSpPr>
          <p:spPr>
            <a:xfrm>
              <a:off x="2484658" y="3041226"/>
              <a:ext cx="3430555" cy="6618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sz="3701" dirty="0"/>
                <a:t>139 seguidores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9200588F-5D7D-4272-A3D1-BA990312045C}"/>
              </a:ext>
            </a:extLst>
          </p:cNvPr>
          <p:cNvGrpSpPr/>
          <p:nvPr/>
        </p:nvGrpSpPr>
        <p:grpSpPr>
          <a:xfrm>
            <a:off x="618016" y="4497336"/>
            <a:ext cx="5009192" cy="1874487"/>
            <a:chOff x="618016" y="4497336"/>
            <a:chExt cx="5009192" cy="1874487"/>
          </a:xfrm>
        </p:grpSpPr>
        <p:sp>
          <p:nvSpPr>
            <p:cNvPr id="86" name="Shape 86"/>
            <p:cNvSpPr/>
            <p:nvPr/>
          </p:nvSpPr>
          <p:spPr>
            <a:xfrm>
              <a:off x="2451100" y="4497336"/>
              <a:ext cx="3176108" cy="74930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50800" tIns="50800" rIns="50800" bIns="50800" anchor="ctr" anchorCtr="0">
              <a:noAutofit/>
            </a:bodyPr>
            <a:lstStyle/>
            <a:p>
              <a:pPr algn="ctr">
                <a:buClr>
                  <a:srgbClr val="DA1E00"/>
                </a:buClr>
                <a:buSzPct val="25000"/>
              </a:pPr>
              <a:r>
                <a:rPr lang="en-US" sz="3701" b="1" u="sng" dirty="0">
                  <a:solidFill>
                    <a:schemeClr val="hlink"/>
                  </a:solidFill>
                  <a:latin typeface="Open Sans"/>
                  <a:ea typeface="Open Sans"/>
                  <a:cs typeface="Open Sans"/>
                  <a:sym typeface="Open Sans"/>
                  <a:hlinkClick r:id="rId8"/>
                </a:rPr>
                <a:t>/</a:t>
              </a:r>
              <a:r>
                <a:rPr lang="en-US" sz="3701" b="1" u="sng" dirty="0" err="1">
                  <a:solidFill>
                    <a:schemeClr val="hlink"/>
                  </a:solidFill>
                  <a:latin typeface="Open Sans"/>
                  <a:ea typeface="Open Sans"/>
                  <a:cs typeface="Open Sans"/>
                  <a:sym typeface="Open Sans"/>
                  <a:hlinkClick r:id="rId8"/>
                </a:rPr>
                <a:t>gdgsaojoao</a:t>
              </a:r>
              <a:endParaRPr lang="en-US" sz="3701" b="1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8"/>
              </a:endParaRPr>
            </a:p>
          </p:txBody>
        </p:sp>
        <p:pic>
          <p:nvPicPr>
            <p:cNvPr id="87" name="Shape 87"/>
            <p:cNvPicPr preferRelativeResize="0"/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618016" y="4525023"/>
              <a:ext cx="1866642" cy="184680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EDCD3790-8716-4CF9-8EDA-28FDB52DEC87}"/>
                </a:ext>
              </a:extLst>
            </p:cNvPr>
            <p:cNvSpPr/>
            <p:nvPr/>
          </p:nvSpPr>
          <p:spPr>
            <a:xfrm>
              <a:off x="2565781" y="5182548"/>
              <a:ext cx="2980303" cy="7080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4001" dirty="0"/>
                <a:t>465 curtidas</a:t>
              </a:r>
              <a:endParaRPr lang="pt-BR" sz="3701" dirty="0"/>
            </a:p>
          </p:txBody>
        </p:sp>
      </p:grpSp>
      <p:pic>
        <p:nvPicPr>
          <p:cNvPr id="17" name="Shape 126">
            <a:extLst>
              <a:ext uri="{FF2B5EF4-FFF2-40B4-BE49-F238E27FC236}">
                <a16:creationId xmlns:a16="http://schemas.microsoft.com/office/drawing/2014/main" id="{4076AD6B-A23F-460E-895B-8A26A91A614D}"/>
              </a:ext>
            </a:extLst>
          </p:cNvPr>
          <p:cNvPicPr preferRelativeResize="0"/>
          <p:nvPr/>
        </p:nvPicPr>
        <p:blipFill rotWithShape="1">
          <a:blip r:embed="rId11">
            <a:alphaModFix amt="15329"/>
          </a:blip>
          <a:srcRect t="13693" r="19776"/>
          <a:stretch/>
        </p:blipFill>
        <p:spPr>
          <a:xfrm>
            <a:off x="12123837" y="0"/>
            <a:ext cx="5216426" cy="5612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Shape 105">
            <a:extLst>
              <a:ext uri="{FF2B5EF4-FFF2-40B4-BE49-F238E27FC236}">
                <a16:creationId xmlns:a16="http://schemas.microsoft.com/office/drawing/2014/main" id="{C896B0E9-49B1-491C-8C9C-C5D4FF348316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0748561" y="3268549"/>
            <a:ext cx="936000" cy="90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" name="Agrupar 20">
            <a:extLst>
              <a:ext uri="{FF2B5EF4-FFF2-40B4-BE49-F238E27FC236}">
                <a16:creationId xmlns:a16="http://schemas.microsoft.com/office/drawing/2014/main" id="{BA97DE27-25CC-44AB-9936-14B14E06174F}"/>
              </a:ext>
            </a:extLst>
          </p:cNvPr>
          <p:cNvGrpSpPr/>
          <p:nvPr/>
        </p:nvGrpSpPr>
        <p:grpSpPr>
          <a:xfrm>
            <a:off x="579466" y="6704839"/>
            <a:ext cx="6067357" cy="1841152"/>
            <a:chOff x="579466" y="6704839"/>
            <a:chExt cx="6067357" cy="1841152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342CB59A-B3BA-4DA7-8578-81E95ACB84E4}"/>
                </a:ext>
              </a:extLst>
            </p:cNvPr>
            <p:cNvSpPr/>
            <p:nvPr/>
          </p:nvSpPr>
          <p:spPr>
            <a:xfrm>
              <a:off x="2454650" y="7151214"/>
              <a:ext cx="4192173" cy="12774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000" b="1" u="sng" dirty="0">
                  <a:solidFill>
                    <a:schemeClr val="hlink"/>
                  </a:solidFill>
                  <a:latin typeface="Open Sans"/>
                  <a:ea typeface="Open Sans"/>
                  <a:cs typeface="Open Sans"/>
                  <a:sym typeface="Open Sans"/>
                </a:rPr>
                <a:t>gdgsaojoao.org</a:t>
              </a:r>
            </a:p>
            <a:p>
              <a:endParaRPr lang="pt-BR" sz="3701" dirty="0"/>
            </a:p>
          </p:txBody>
        </p:sp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FAB219EC-AE74-4C09-B0E5-E3736BA41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grayscl/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colorTemperature colorTemp="4700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79466" y="6704839"/>
              <a:ext cx="1871634" cy="1841152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26494A3A-DC4F-4440-A3AC-E79458CA0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993283" y="7103415"/>
              <a:ext cx="1044000" cy="104400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327</Words>
  <Application>Microsoft Office PowerPoint</Application>
  <PresentationFormat>Personalizar</PresentationFormat>
  <Paragraphs>73</Paragraphs>
  <Slides>18</Slides>
  <Notes>18</Notes>
  <HiddenSlides>2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Gill Sans</vt:lpstr>
      <vt:lpstr>Arial</vt:lpstr>
      <vt:lpstr>Open Sans</vt:lpstr>
      <vt:lpstr>Merriweather Sans</vt:lpstr>
      <vt:lpstr>White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Wendreo L. Fernandes</cp:lastModifiedBy>
  <cp:revision>74</cp:revision>
  <dcterms:modified xsi:type="dcterms:W3CDTF">2017-11-20T18:00:03Z</dcterms:modified>
</cp:coreProperties>
</file>